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3557" r:id="rId2"/>
    <p:sldId id="3583" r:id="rId3"/>
    <p:sldId id="3783" r:id="rId4"/>
    <p:sldId id="3861" r:id="rId5"/>
    <p:sldId id="3875" r:id="rId6"/>
    <p:sldId id="3862" r:id="rId7"/>
    <p:sldId id="3863" r:id="rId8"/>
    <p:sldId id="3864" r:id="rId9"/>
    <p:sldId id="3867" r:id="rId10"/>
    <p:sldId id="3879" r:id="rId11"/>
    <p:sldId id="3878" r:id="rId12"/>
    <p:sldId id="3874" r:id="rId13"/>
    <p:sldId id="3553" r:id="rId14"/>
    <p:sldId id="3558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se Case" id="{CE8585A9-9094-49B7-96C1-5B36670C570A}">
          <p14:sldIdLst>
            <p14:sldId id="3557"/>
            <p14:sldId id="3583"/>
            <p14:sldId id="3783"/>
            <p14:sldId id="3861"/>
            <p14:sldId id="3875"/>
          </p14:sldIdLst>
        </p14:section>
        <p14:section name="Workflow Steps" id="{0EB90024-1D11-4CAD-9EE5-5D130C1E4692}">
          <p14:sldIdLst>
            <p14:sldId id="3862"/>
            <p14:sldId id="3863"/>
            <p14:sldId id="3864"/>
            <p14:sldId id="3867"/>
            <p14:sldId id="3879"/>
            <p14:sldId id="3878"/>
            <p14:sldId id="3874"/>
            <p14:sldId id="3553"/>
            <p14:sldId id="3558"/>
          </p14:sldIdLst>
        </p14:section>
      </p14:sectionLst>
    </p:ex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  <p15:guide id="3" orient="horz" pos="22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FFFFFF"/>
    <a:srgbClr val="99CCFF"/>
    <a:srgbClr val="FFA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56" autoAdjust="0"/>
    <p:restoredTop sz="90118" autoAdjust="0"/>
  </p:normalViewPr>
  <p:slideViewPr>
    <p:cSldViewPr snapToGrid="0" showGuides="1">
      <p:cViewPr varScale="1">
        <p:scale>
          <a:sx n="143" d="100"/>
          <a:sy n="143" d="100"/>
        </p:scale>
        <p:origin x="924" y="120"/>
      </p:cViewPr>
      <p:guideLst>
        <p:guide pos="3840"/>
        <p:guide orient="horz" pos="2160"/>
        <p:guide orient="horz" pos="22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524E65-C88D-4BD3-AB3C-C619D001C331}" type="datetimeFigureOut">
              <a:rPr lang="zh-CN" altLang="en-US" smtClean="0"/>
              <a:t>2025/11/25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46298B-7D97-4D69-884E-D94619AD2F8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26ECB-BD25-42C7-8B1A-3803EFEACF55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26ECB-BD25-42C7-8B1A-3803EFEACF55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26ECB-BD25-42C7-8B1A-3803EFEACF55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26ECB-BD25-42C7-8B1A-3803EFEACF55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26ECB-BD25-42C7-8B1A-3803EFEACF55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26ECB-BD25-42C7-8B1A-3803EFEACF55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图一样大</a:t>
            </a:r>
            <a:endParaRPr lang="en-US" altLang="zh-CN" dirty="0"/>
          </a:p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26ECB-BD25-42C7-8B1A-3803EFEACF55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26ECB-BD25-42C7-8B1A-3803EFEACF55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26ECB-BD25-42C7-8B1A-3803EFEACF55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zh-CN"/>
              <a:t>Fiber Coupling Efficiency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228650-327F-4E62-9A74-A5C31B4C2BD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80704" y="251374"/>
            <a:ext cx="1579724" cy="478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 userDrawn="1"/>
        </p:nvCxnSpPr>
        <p:spPr>
          <a:xfrm>
            <a:off x="19050" y="6420582"/>
            <a:ext cx="1213200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占位符 15"/>
          <p:cNvSpPr>
            <a:spLocks noGrp="1"/>
          </p:cNvSpPr>
          <p:nvPr>
            <p:ph type="body" sz="quarter" idx="10"/>
          </p:nvPr>
        </p:nvSpPr>
        <p:spPr>
          <a:xfrm>
            <a:off x="154046" y="6558681"/>
            <a:ext cx="3714064" cy="223667"/>
          </a:xfrm>
        </p:spPr>
        <p:txBody>
          <a:bodyPr>
            <a:noAutofit/>
          </a:bodyPr>
          <a:lstStyle>
            <a:lvl1pPr marL="0" indent="0">
              <a:buNone/>
              <a:defRPr sz="1200" baseline="0"/>
            </a:lvl1pPr>
          </a:lstStyle>
          <a:p>
            <a:pPr algn="l">
              <a:spcAft>
                <a:spcPts val="1200"/>
              </a:spcAft>
            </a:pPr>
            <a:endParaRPr lang="zh-CN" altLang="en-US" sz="28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7" name="内容占位符 25"/>
          <p:cNvSpPr>
            <a:spLocks noGrp="1"/>
          </p:cNvSpPr>
          <p:nvPr>
            <p:ph sz="quarter" idx="11" hasCustomPrompt="1"/>
          </p:nvPr>
        </p:nvSpPr>
        <p:spPr>
          <a:xfrm>
            <a:off x="377414" y="153146"/>
            <a:ext cx="10168666" cy="415925"/>
          </a:xfrm>
        </p:spPr>
        <p:txBody>
          <a:bodyPr/>
          <a:lstStyle>
            <a:lvl1pPr marL="0" indent="0">
              <a:buFontTx/>
              <a:buNone/>
              <a:defRPr b="1" i="0" baseline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dirty="0"/>
              <a:t>单击此处编辑母版文本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文本占位符 15"/>
          <p:cNvSpPr>
            <a:spLocks noGrp="1"/>
          </p:cNvSpPr>
          <p:nvPr>
            <p:ph type="body" sz="quarter" idx="10"/>
          </p:nvPr>
        </p:nvSpPr>
        <p:spPr>
          <a:xfrm>
            <a:off x="154046" y="6558681"/>
            <a:ext cx="3714064" cy="223667"/>
          </a:xfrm>
        </p:spPr>
        <p:txBody>
          <a:bodyPr>
            <a:noAutofit/>
          </a:bodyPr>
          <a:lstStyle>
            <a:lvl1pPr marL="0" indent="0">
              <a:buNone/>
              <a:defRPr sz="1200" baseline="0"/>
            </a:lvl1pPr>
          </a:lstStyle>
          <a:p>
            <a:pPr algn="l">
              <a:spcAft>
                <a:spcPts val="1200"/>
              </a:spcAft>
            </a:pPr>
            <a:endParaRPr lang="zh-CN" altLang="en-US" sz="28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5" name="内容占位符 25"/>
          <p:cNvSpPr>
            <a:spLocks noGrp="1"/>
          </p:cNvSpPr>
          <p:nvPr>
            <p:ph sz="quarter" idx="11" hasCustomPrompt="1"/>
          </p:nvPr>
        </p:nvSpPr>
        <p:spPr>
          <a:xfrm>
            <a:off x="377414" y="153146"/>
            <a:ext cx="10168666" cy="415925"/>
          </a:xfrm>
        </p:spPr>
        <p:txBody>
          <a:bodyPr/>
          <a:lstStyle>
            <a:lvl1pPr marL="0" indent="0">
              <a:buFontTx/>
              <a:buNone/>
              <a:defRPr b="1" i="0" baseline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dirty="0"/>
              <a:t>单击此处编辑母版文本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15"/>
          <p:cNvSpPr>
            <a:spLocks noGrp="1"/>
          </p:cNvSpPr>
          <p:nvPr>
            <p:ph type="body" sz="quarter" idx="10"/>
          </p:nvPr>
        </p:nvSpPr>
        <p:spPr>
          <a:xfrm>
            <a:off x="154046" y="6558681"/>
            <a:ext cx="3714064" cy="223667"/>
          </a:xfrm>
        </p:spPr>
        <p:txBody>
          <a:bodyPr>
            <a:noAutofit/>
          </a:bodyPr>
          <a:lstStyle>
            <a:lvl1pPr marL="0" indent="0">
              <a:buNone/>
              <a:defRPr sz="1200" baseline="0"/>
            </a:lvl1pPr>
          </a:lstStyle>
          <a:p>
            <a:pPr algn="l">
              <a:spcAft>
                <a:spcPts val="1200"/>
              </a:spcAft>
            </a:pPr>
            <a:endParaRPr lang="zh-CN" altLang="en-US" sz="28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7" name="内容占位符 2"/>
          <p:cNvSpPr>
            <a:spLocks noGrp="1"/>
          </p:cNvSpPr>
          <p:nvPr>
            <p:ph sz="half" idx="1"/>
          </p:nvPr>
        </p:nvSpPr>
        <p:spPr>
          <a:xfrm>
            <a:off x="700053" y="1470390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8" name="内容占位符 3"/>
          <p:cNvSpPr>
            <a:spLocks noGrp="1"/>
          </p:cNvSpPr>
          <p:nvPr>
            <p:ph sz="half" idx="2"/>
          </p:nvPr>
        </p:nvSpPr>
        <p:spPr>
          <a:xfrm>
            <a:off x="6034053" y="1470390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0" name="内容占位符 25"/>
          <p:cNvSpPr>
            <a:spLocks noGrp="1"/>
          </p:cNvSpPr>
          <p:nvPr>
            <p:ph sz="quarter" idx="11" hasCustomPrompt="1"/>
          </p:nvPr>
        </p:nvSpPr>
        <p:spPr>
          <a:xfrm>
            <a:off x="377414" y="153146"/>
            <a:ext cx="10168666" cy="415925"/>
          </a:xfrm>
        </p:spPr>
        <p:txBody>
          <a:bodyPr/>
          <a:lstStyle>
            <a:lvl1pPr marL="0" indent="0">
              <a:buFontTx/>
              <a:buNone/>
              <a:defRPr b="1" i="0" baseline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dirty="0"/>
              <a:t>单击此处编辑母版文本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0696" y="144456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19050" y="6420582"/>
            <a:ext cx="1213200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灯片编号占位符 23"/>
          <p:cNvSpPr txBox="1"/>
          <p:nvPr userDrawn="1"/>
        </p:nvSpPr>
        <p:spPr>
          <a:xfrm>
            <a:off x="11410643" y="6438253"/>
            <a:ext cx="50599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228650-327F-4E62-9A74-A5C31B4C2BD3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50073" y="208610"/>
            <a:ext cx="1226627" cy="371258"/>
          </a:xfrm>
          <a:prstGeom prst="rect">
            <a:avLst/>
          </a:prstGeom>
          <a:noFill/>
        </p:spPr>
      </p:pic>
      <p:cxnSp>
        <p:nvCxnSpPr>
          <p:cNvPr id="13" name="直接连接符 7"/>
          <p:cNvCxnSpPr/>
          <p:nvPr userDrawn="1"/>
        </p:nvCxnSpPr>
        <p:spPr>
          <a:xfrm>
            <a:off x="38100" y="662232"/>
            <a:ext cx="1213200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illoptics.de/en/products/machine-vision/telecentric-lense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699837" y="2903820"/>
            <a:ext cx="10503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zh-CN" altLang="en-US" sz="4000" dirty="0">
                <a:ln w="3175">
                  <a:noFill/>
                </a:ln>
                <a:solidFill>
                  <a:srgbClr val="F8FBF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/>
              </a:rPr>
              <a:t>远心物</a:t>
            </a:r>
            <a:r>
              <a:rPr kumimoji="0" lang="zh-CN" altLang="en-US" sz="4000" b="0" i="0" u="none" strike="noStrike" kern="1200" cap="none" spc="0" normalizeH="0" baseline="0" noProof="0" dirty="0">
                <a:ln w="3175">
                  <a:noFill/>
                </a:ln>
                <a:solidFill>
                  <a:srgbClr val="F8FBF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/>
              </a:rPr>
              <a:t>镜</a:t>
            </a:r>
            <a:endParaRPr kumimoji="0" lang="en-US" altLang="zh-CN" sz="4000" b="0" i="0" u="none" strike="noStrike" kern="1200" cap="none" spc="0" normalizeH="0" baseline="0" noProof="0" dirty="0">
              <a:ln w="3175">
                <a:noFill/>
              </a:ln>
              <a:solidFill>
                <a:srgbClr val="F8FBF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370556"/>
            <a:ext cx="3864428" cy="54708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88000">
                <a:schemeClr val="accent5">
                  <a:lumMod val="20000"/>
                  <a:lumOff val="80000"/>
                  <a:alpha val="24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46FDD48E-9AA6-D311-2806-ED7A9EEA1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0913" y="1877464"/>
            <a:ext cx="2920540" cy="262155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D3813871-858D-8CC4-E61E-E74B7A4C1C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9962" y="1880505"/>
            <a:ext cx="2918088" cy="2615472"/>
          </a:xfrm>
          <a:prstGeom prst="rect">
            <a:avLst/>
          </a:prstGeom>
        </p:spPr>
      </p:pic>
      <p:sp>
        <p:nvSpPr>
          <p:cNvPr id="32" name="内容占位符 10"/>
          <p:cNvSpPr txBox="1"/>
          <p:nvPr/>
        </p:nvSpPr>
        <p:spPr>
          <a:xfrm>
            <a:off x="377414" y="153146"/>
            <a:ext cx="10131646" cy="4159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6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优化</a:t>
            </a:r>
          </a:p>
        </p:txBody>
      </p:sp>
      <p:sp>
        <p:nvSpPr>
          <p:cNvPr id="2" name="Rechteck: abgerundete Ecken 6"/>
          <p:cNvSpPr/>
          <p:nvPr/>
        </p:nvSpPr>
        <p:spPr>
          <a:xfrm>
            <a:off x="694509" y="1065701"/>
            <a:ext cx="1146991" cy="608987"/>
          </a:xfrm>
          <a:prstGeom prst="roundRect">
            <a:avLst>
              <a:gd name="adj" fmla="val 5417"/>
            </a:avLst>
          </a:prstGeom>
          <a:solidFill>
            <a:srgbClr val="FFFFFF"/>
          </a:solidFill>
          <a:ln w="12700" cap="flat" cmpd="sng" algn="ctr">
            <a:solidFill>
              <a:srgbClr val="4472C4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zh-CN" altLang="en-US" sz="1100" b="1" kern="0" dirty="0">
                <a:solidFill>
                  <a:schemeClr val="accent1"/>
                </a:solidFill>
                <a:latin typeface="PingFang SC"/>
                <a:ea typeface="微软雅黑" panose="020B0503020204020204" pitchFamily="34" charset="-122"/>
              </a:rPr>
              <a:t>初始系统生成</a:t>
            </a:r>
            <a:endParaRPr lang="en-US" altLang="zh-CN" sz="1100" b="1" kern="0" dirty="0">
              <a:solidFill>
                <a:schemeClr val="accent1"/>
              </a:solidFill>
              <a:latin typeface="PingFang SC"/>
              <a:ea typeface="微软雅黑" panose="020B0503020204020204" pitchFamily="34" charset="-122"/>
            </a:endParaRPr>
          </a:p>
        </p:txBody>
      </p:sp>
      <p:sp>
        <p:nvSpPr>
          <p:cNvPr id="5" name="Rechteck: abgerundete Ecken 6"/>
          <p:cNvSpPr/>
          <p:nvPr/>
        </p:nvSpPr>
        <p:spPr>
          <a:xfrm>
            <a:off x="694509" y="2074161"/>
            <a:ext cx="1146991" cy="608987"/>
          </a:xfrm>
          <a:prstGeom prst="roundRect">
            <a:avLst>
              <a:gd name="adj" fmla="val 5417"/>
            </a:avLst>
          </a:prstGeom>
          <a:solidFill>
            <a:schemeClr val="bg1"/>
          </a:solidFill>
          <a:ln w="12700" cap="flat" cmpd="sng" algn="ctr">
            <a:solidFill>
              <a:srgbClr val="4472C4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zh-CN" altLang="en-US" sz="1100" b="1" kern="0" dirty="0">
                <a:solidFill>
                  <a:srgbClr val="4472C4"/>
                </a:solidFill>
                <a:latin typeface="PingFang SC"/>
                <a:ea typeface="微软雅黑" panose="020B0503020204020204" pitchFamily="34" charset="-122"/>
              </a:rPr>
              <a:t>评价函数定义</a:t>
            </a:r>
            <a:endParaRPr lang="en-US" altLang="zh-CN" sz="1100" b="1" kern="0" dirty="0">
              <a:solidFill>
                <a:srgbClr val="4472C4"/>
              </a:solidFill>
              <a:latin typeface="PingFang SC"/>
              <a:ea typeface="微软雅黑" panose="020B0503020204020204" pitchFamily="34" charset="-122"/>
            </a:endParaRPr>
          </a:p>
        </p:txBody>
      </p:sp>
      <p:sp>
        <p:nvSpPr>
          <p:cNvPr id="9" name="Rechteck: abgerundete Ecken 6"/>
          <p:cNvSpPr/>
          <p:nvPr/>
        </p:nvSpPr>
        <p:spPr>
          <a:xfrm>
            <a:off x="694509" y="3098935"/>
            <a:ext cx="1146989" cy="608986"/>
          </a:xfrm>
          <a:prstGeom prst="roundRect">
            <a:avLst>
              <a:gd name="adj" fmla="val 4167"/>
            </a:avLst>
          </a:prstGeom>
          <a:solidFill>
            <a:srgbClr val="4472C4"/>
          </a:solidFill>
          <a:ln w="12700" cap="flat" cmpd="sng" algn="ctr">
            <a:solidFill>
              <a:srgbClr val="4472C4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zh-CN" altLang="en-US" sz="1100" b="1" kern="0" dirty="0">
                <a:solidFill>
                  <a:schemeClr val="bg1"/>
                </a:solidFill>
                <a:latin typeface="PingFang SC"/>
                <a:ea typeface="微软雅黑" panose="020B0503020204020204" pitchFamily="34" charset="-122"/>
              </a:rPr>
              <a:t>优化</a:t>
            </a:r>
            <a:endParaRPr lang="en-US" altLang="zh-CN" sz="1100" b="1" kern="0" dirty="0">
              <a:solidFill>
                <a:schemeClr val="bg1"/>
              </a:solidFill>
              <a:latin typeface="PingFang SC"/>
              <a:ea typeface="微软雅黑" panose="020B0503020204020204" pitchFamily="34" charset="-122"/>
            </a:endParaRPr>
          </a:p>
        </p:txBody>
      </p:sp>
      <p:sp>
        <p:nvSpPr>
          <p:cNvPr id="11" name="Rechteck: abgerundete Ecken 6"/>
          <p:cNvSpPr/>
          <p:nvPr/>
        </p:nvSpPr>
        <p:spPr>
          <a:xfrm>
            <a:off x="719544" y="4124292"/>
            <a:ext cx="1143601" cy="592088"/>
          </a:xfrm>
          <a:prstGeom prst="roundRect">
            <a:avLst>
              <a:gd name="adj" fmla="val 4167"/>
            </a:avLst>
          </a:prstGeom>
          <a:solidFill>
            <a:schemeClr val="bg1"/>
          </a:solidFill>
          <a:ln w="12700" cap="flat" cmpd="sng" algn="ctr">
            <a:solidFill>
              <a:srgbClr val="4472C4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zh-CN" altLang="en-US" sz="1100" b="1" kern="0" dirty="0">
                <a:solidFill>
                  <a:srgbClr val="4472C4"/>
                </a:solidFill>
                <a:latin typeface="PingFang SC"/>
                <a:ea typeface="微软雅黑" panose="020B0503020204020204" pitchFamily="34" charset="-122"/>
              </a:rPr>
              <a:t>公差分析</a:t>
            </a:r>
            <a:endParaRPr lang="en-US" altLang="zh-CN" sz="1100" b="1" kern="0" dirty="0">
              <a:solidFill>
                <a:srgbClr val="4472C4"/>
              </a:solidFill>
              <a:latin typeface="PingFang SC"/>
              <a:ea typeface="微软雅黑" panose="020B0503020204020204" pitchFamily="34" charset="-122"/>
            </a:endParaRPr>
          </a:p>
        </p:txBody>
      </p:sp>
      <p:cxnSp>
        <p:nvCxnSpPr>
          <p:cNvPr id="14" name="直接箭头连接符 13"/>
          <p:cNvCxnSpPr>
            <a:stCxn id="2" idx="2"/>
            <a:endCxn id="5" idx="0"/>
          </p:cNvCxnSpPr>
          <p:nvPr/>
        </p:nvCxnSpPr>
        <p:spPr>
          <a:xfrm>
            <a:off x="1268005" y="1674688"/>
            <a:ext cx="0" cy="399473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hteck: abgerundete Ecken 6"/>
          <p:cNvSpPr/>
          <p:nvPr/>
        </p:nvSpPr>
        <p:spPr>
          <a:xfrm>
            <a:off x="731626" y="5115853"/>
            <a:ext cx="1143601" cy="592088"/>
          </a:xfrm>
          <a:prstGeom prst="roundRect">
            <a:avLst>
              <a:gd name="adj" fmla="val 4167"/>
            </a:avLst>
          </a:prstGeom>
          <a:solidFill>
            <a:schemeClr val="bg1"/>
          </a:solidFill>
          <a:ln w="12700" cap="flat" cmpd="sng" algn="ctr">
            <a:solidFill>
              <a:srgbClr val="4472C4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zh-CN" altLang="en-US" sz="1100" b="1" kern="0" dirty="0">
                <a:solidFill>
                  <a:srgbClr val="4472C4"/>
                </a:solidFill>
                <a:latin typeface="PingFang SC"/>
                <a:ea typeface="微软雅黑" panose="020B0503020204020204" pitchFamily="34" charset="-122"/>
              </a:rPr>
              <a:t>技术制图</a:t>
            </a:r>
            <a:endParaRPr lang="en-US" altLang="zh-CN" sz="1100" b="1" kern="0" dirty="0">
              <a:solidFill>
                <a:srgbClr val="4472C4"/>
              </a:solidFill>
              <a:latin typeface="PingFang SC"/>
              <a:ea typeface="微软雅黑" panose="020B0503020204020204" pitchFamily="34" charset="-122"/>
            </a:endParaRPr>
          </a:p>
        </p:txBody>
      </p:sp>
      <p:cxnSp>
        <p:nvCxnSpPr>
          <p:cNvPr id="17" name="直接箭头连接符 16"/>
          <p:cNvCxnSpPr/>
          <p:nvPr/>
        </p:nvCxnSpPr>
        <p:spPr>
          <a:xfrm>
            <a:off x="1291347" y="2683148"/>
            <a:ext cx="0" cy="399473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>
            <a:off x="1303427" y="3707921"/>
            <a:ext cx="0" cy="399473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>
            <a:off x="1303427" y="4716380"/>
            <a:ext cx="0" cy="399473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3091607" y="4143342"/>
            <a:ext cx="1785193" cy="104808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5367584"/>
              </p:ext>
            </p:extLst>
          </p:nvPr>
        </p:nvGraphicFramePr>
        <p:xfrm>
          <a:off x="4529006" y="4915461"/>
          <a:ext cx="4153390" cy="7924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6194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24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1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defPPr>
                        <a:defRPr lang="zh-CN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像质要求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zh-CN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l"/>
                      <a:r>
                        <a:rPr lang="zh-CN" altLang="en-US" sz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优化后的系统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目标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l"/>
                      <a:r>
                        <a:rPr lang="en-US" altLang="zh-CN" sz="11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 </a:t>
                      </a:r>
                      <a:r>
                        <a:rPr lang="zh-CN" altLang="en-US" sz="11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最大</a:t>
                      </a:r>
                      <a:r>
                        <a:rPr lang="en-US" altLang="zh-CN" sz="11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RMS</a:t>
                      </a:r>
                      <a:r>
                        <a:rPr lang="zh-CN" altLang="en-US" sz="11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光斑半径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dirty="0">
                          <a:solidFill>
                            <a:schemeClr val="accent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23.215 um</a:t>
                      </a:r>
                      <a:endParaRPr lang="zh-CN" altLang="en-US" sz="1100" dirty="0">
                        <a:solidFill>
                          <a:schemeClr val="accent6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＜</a:t>
                      </a:r>
                      <a:r>
                        <a:rPr lang="en-US" altLang="zh-CN" sz="11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 um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082"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l"/>
                      <a:r>
                        <a:rPr lang="en-US" altLang="zh-CN" sz="11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 </a:t>
                      </a:r>
                      <a:r>
                        <a:rPr lang="zh-CN" altLang="en-US" sz="11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畸变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l"/>
                      <a:r>
                        <a:rPr lang="en-US" altLang="zh-CN" sz="1100" dirty="0">
                          <a:solidFill>
                            <a:schemeClr val="accent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0.752%</a:t>
                      </a:r>
                      <a:endParaRPr lang="zh-CN" altLang="en-US" sz="1100" dirty="0">
                        <a:solidFill>
                          <a:schemeClr val="accent6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＜</a:t>
                      </a:r>
                      <a:r>
                        <a:rPr lang="en-US" altLang="zh-CN" sz="11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5%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矩形 7"/>
          <p:cNvSpPr/>
          <p:nvPr/>
        </p:nvSpPr>
        <p:spPr>
          <a:xfrm>
            <a:off x="9532709" y="2443255"/>
            <a:ext cx="493942" cy="293595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右大括号 9"/>
          <p:cNvSpPr/>
          <p:nvPr/>
        </p:nvSpPr>
        <p:spPr>
          <a:xfrm rot="5400000">
            <a:off x="6516154" y="2424653"/>
            <a:ext cx="283633" cy="4629142"/>
          </a:xfrm>
          <a:prstGeom prst="rightBrace">
            <a:avLst>
              <a:gd name="adj1" fmla="val 8333"/>
              <a:gd name="adj2" fmla="val 50292"/>
            </a:avLst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2514708" y="940365"/>
            <a:ext cx="7456923" cy="744050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marL="285750" indent="-2857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通过采用</a:t>
            </a:r>
            <a:r>
              <a:rPr lang="en-US" altLang="zh-CN" sz="15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LM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算法进行优化后，满足了</a:t>
            </a:r>
            <a:r>
              <a: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像质要求 </a:t>
            </a:r>
            <a:r>
              <a:rPr lang="en-US" altLang="zh-CN" sz="15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1-2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、系统规格 </a:t>
            </a:r>
            <a:r>
              <a:rPr lang="en-US" altLang="zh-CN" sz="15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2-3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、额外系统限制</a:t>
            </a:r>
            <a:r>
              <a:rPr lang="en-US" altLang="zh-CN" sz="15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1-3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以及加工要求 </a:t>
            </a:r>
            <a:r>
              <a:rPr lang="en-US" altLang="zh-CN" sz="15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1-4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en-US" altLang="zh-CN" sz="15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935F7A9-02AD-6D7D-B310-9386CE27B7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0415" y="1723015"/>
            <a:ext cx="7040437" cy="2522922"/>
          </a:xfrm>
          <a:prstGeom prst="rect">
            <a:avLst/>
          </a:prstGeom>
        </p:spPr>
      </p:pic>
      <p:sp>
        <p:nvSpPr>
          <p:cNvPr id="32" name="内容占位符 10"/>
          <p:cNvSpPr txBox="1"/>
          <p:nvPr/>
        </p:nvSpPr>
        <p:spPr>
          <a:xfrm>
            <a:off x="377414" y="153146"/>
            <a:ext cx="10131646" cy="4159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6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优化</a:t>
            </a:r>
          </a:p>
        </p:txBody>
      </p:sp>
      <p:sp>
        <p:nvSpPr>
          <p:cNvPr id="39" name="矩形 38"/>
          <p:cNvSpPr/>
          <p:nvPr/>
        </p:nvSpPr>
        <p:spPr>
          <a:xfrm>
            <a:off x="2470377" y="2975763"/>
            <a:ext cx="6998829" cy="488518"/>
          </a:xfrm>
          <a:prstGeom prst="rect">
            <a:avLst/>
          </a:prstGeom>
          <a:noFill/>
          <a:ln w="127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zh-CN" altLang="en-US" b="1" dirty="0"/>
          </a:p>
        </p:txBody>
      </p:sp>
      <p:cxnSp>
        <p:nvCxnSpPr>
          <p:cNvPr id="43" name="直接连接符 42"/>
          <p:cNvCxnSpPr/>
          <p:nvPr/>
        </p:nvCxnSpPr>
        <p:spPr>
          <a:xfrm flipH="1">
            <a:off x="9472585" y="2231927"/>
            <a:ext cx="384751" cy="218419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文本框 43"/>
          <p:cNvSpPr txBox="1"/>
          <p:nvPr/>
        </p:nvSpPr>
        <p:spPr>
          <a:xfrm>
            <a:off x="9784754" y="1855135"/>
            <a:ext cx="1334334" cy="38876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l">
              <a:lnSpc>
                <a:spcPts val="2560"/>
              </a:lnSpc>
            </a:pPr>
            <a:r>
              <a:rPr lang="zh-CN" altLang="en-US" sz="1400" dirty="0">
                <a:latin typeface="PingFang SC"/>
                <a:ea typeface="微软雅黑" panose="020B0503020204020204" pitchFamily="34" charset="-122"/>
              </a:rPr>
              <a:t>加工要求 </a:t>
            </a:r>
            <a:r>
              <a:rPr lang="en-US" altLang="zh-CN" sz="1400" dirty="0">
                <a:latin typeface="PingFang SC"/>
                <a:ea typeface="微软雅黑" panose="020B0503020204020204" pitchFamily="34" charset="-122"/>
              </a:rPr>
              <a:t>1-4</a:t>
            </a:r>
            <a:endParaRPr lang="zh-CN" altLang="en-US" sz="1400" dirty="0">
              <a:latin typeface="PingFang SC"/>
              <a:ea typeface="微软雅黑" panose="020B0503020204020204" pitchFamily="34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9784754" y="2699585"/>
            <a:ext cx="1334334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系统规格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dirty="0">
                <a:latin typeface="PingFang SC"/>
                <a:ea typeface="微软雅黑" panose="020B0503020204020204" pitchFamily="34" charset="-122"/>
              </a:rPr>
              <a:t>2-3</a:t>
            </a:r>
            <a:endParaRPr lang="zh-CN" altLang="en-US" sz="1400" dirty="0">
              <a:latin typeface="PingFang SC"/>
              <a:ea typeface="微软雅黑" panose="020B0503020204020204" pitchFamily="34" charset="-122"/>
            </a:endParaRPr>
          </a:p>
        </p:txBody>
      </p:sp>
      <p:cxnSp>
        <p:nvCxnSpPr>
          <p:cNvPr id="47" name="直接连接符 46"/>
          <p:cNvCxnSpPr/>
          <p:nvPr/>
        </p:nvCxnSpPr>
        <p:spPr>
          <a:xfrm flipH="1">
            <a:off x="9472585" y="3038962"/>
            <a:ext cx="384751" cy="218419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表格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8186283"/>
              </p:ext>
            </p:extLst>
          </p:nvPr>
        </p:nvGraphicFramePr>
        <p:xfrm>
          <a:off x="3889185" y="4601725"/>
          <a:ext cx="4153390" cy="156972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6194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24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1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defPPr>
                        <a:defRPr lang="zh-CN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其他要求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zh-CN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l"/>
                      <a:r>
                        <a:rPr lang="zh-CN" altLang="en-US" sz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优化后的系统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目标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远心度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dirty="0">
                          <a:solidFill>
                            <a:schemeClr val="accent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1°</a:t>
                      </a:r>
                      <a:endParaRPr lang="zh-CN" altLang="en-US" sz="1100" dirty="0">
                        <a:solidFill>
                          <a:schemeClr val="accent6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&lt; 1°</a:t>
                      </a:r>
                      <a:endParaRPr lang="zh-CN" altLang="en-US" sz="1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13615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放大率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dirty="0">
                          <a:solidFill>
                            <a:schemeClr val="accent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-0.413</a:t>
                      </a:r>
                      <a:endParaRPr lang="zh-CN" altLang="en-US" sz="1100" dirty="0">
                        <a:solidFill>
                          <a:schemeClr val="accent6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-0.4</a:t>
                      </a:r>
                      <a:endParaRPr lang="zh-CN" altLang="en-US" sz="1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1042669"/>
                  </a:ext>
                </a:extLst>
              </a:tr>
              <a:tr h="0"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l"/>
                      <a:r>
                        <a:rPr lang="zh-CN" altLang="en-US" sz="1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前后组间隔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dirty="0">
                          <a:solidFill>
                            <a:schemeClr val="accent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89.16 mm</a:t>
                      </a:r>
                      <a:endParaRPr lang="zh-CN" altLang="en-US" sz="1100" dirty="0">
                        <a:solidFill>
                          <a:schemeClr val="accent6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73 – 93 mm</a:t>
                      </a:r>
                      <a:endParaRPr lang="zh-CN" altLang="en-US" sz="1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物距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dirty="0">
                          <a:solidFill>
                            <a:schemeClr val="accent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83.81 mm</a:t>
                      </a:r>
                      <a:endParaRPr lang="zh-CN" altLang="en-US" sz="1100" dirty="0">
                        <a:solidFill>
                          <a:schemeClr val="accent6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&gt; 80 mm</a:t>
                      </a:r>
                      <a:endParaRPr lang="zh-CN" altLang="en-US" sz="1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61626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后截距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dirty="0">
                          <a:solidFill>
                            <a:schemeClr val="accent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32.921 mm</a:t>
                      </a:r>
                      <a:endParaRPr lang="zh-CN" altLang="en-US" sz="1100" dirty="0">
                        <a:solidFill>
                          <a:schemeClr val="accent6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&gt; 26 mm</a:t>
                      </a:r>
                      <a:endParaRPr lang="zh-CN" altLang="en-US" sz="1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4301196"/>
                  </a:ext>
                </a:extLst>
              </a:tr>
            </a:tbl>
          </a:graphicData>
        </a:graphic>
      </p:graphicFrame>
      <p:sp>
        <p:nvSpPr>
          <p:cNvPr id="3" name="Rechteck: abgerundete Ecken 6"/>
          <p:cNvSpPr/>
          <p:nvPr/>
        </p:nvSpPr>
        <p:spPr>
          <a:xfrm>
            <a:off x="694509" y="1065701"/>
            <a:ext cx="1146991" cy="608987"/>
          </a:xfrm>
          <a:prstGeom prst="roundRect">
            <a:avLst>
              <a:gd name="adj" fmla="val 5417"/>
            </a:avLst>
          </a:prstGeom>
          <a:solidFill>
            <a:srgbClr val="FFFFFF"/>
          </a:solidFill>
          <a:ln w="12700" cap="flat" cmpd="sng" algn="ctr">
            <a:solidFill>
              <a:srgbClr val="4472C4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zh-CN" altLang="en-US" sz="1100" b="1" kern="0" dirty="0">
                <a:solidFill>
                  <a:schemeClr val="accent1"/>
                </a:solidFill>
                <a:latin typeface="PingFang SC"/>
                <a:ea typeface="微软雅黑" panose="020B0503020204020204" pitchFamily="34" charset="-122"/>
              </a:rPr>
              <a:t>初始系统生成</a:t>
            </a:r>
            <a:endParaRPr lang="en-US" altLang="zh-CN" sz="1100" b="1" kern="0" dirty="0">
              <a:solidFill>
                <a:schemeClr val="accent1"/>
              </a:solidFill>
              <a:latin typeface="PingFang SC"/>
              <a:ea typeface="微软雅黑" panose="020B0503020204020204" pitchFamily="34" charset="-122"/>
            </a:endParaRPr>
          </a:p>
        </p:txBody>
      </p:sp>
      <p:sp>
        <p:nvSpPr>
          <p:cNvPr id="4" name="Rechteck: abgerundete Ecken 6"/>
          <p:cNvSpPr/>
          <p:nvPr/>
        </p:nvSpPr>
        <p:spPr>
          <a:xfrm>
            <a:off x="694509" y="2074161"/>
            <a:ext cx="1146991" cy="608987"/>
          </a:xfrm>
          <a:prstGeom prst="roundRect">
            <a:avLst>
              <a:gd name="adj" fmla="val 5417"/>
            </a:avLst>
          </a:prstGeom>
          <a:solidFill>
            <a:schemeClr val="bg1"/>
          </a:solidFill>
          <a:ln w="12700" cap="flat" cmpd="sng" algn="ctr">
            <a:solidFill>
              <a:srgbClr val="4472C4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zh-CN" altLang="en-US" sz="1100" b="1" kern="0" dirty="0">
                <a:solidFill>
                  <a:srgbClr val="4472C4"/>
                </a:solidFill>
                <a:latin typeface="PingFang SC"/>
                <a:ea typeface="微软雅黑" panose="020B0503020204020204" pitchFamily="34" charset="-122"/>
              </a:rPr>
              <a:t>评价函数定义</a:t>
            </a:r>
            <a:endParaRPr lang="en-US" altLang="zh-CN" sz="1100" b="1" kern="0" dirty="0">
              <a:solidFill>
                <a:srgbClr val="4472C4"/>
              </a:solidFill>
              <a:latin typeface="PingFang SC"/>
              <a:ea typeface="微软雅黑" panose="020B0503020204020204" pitchFamily="34" charset="-122"/>
            </a:endParaRPr>
          </a:p>
        </p:txBody>
      </p:sp>
      <p:sp>
        <p:nvSpPr>
          <p:cNvPr id="6" name="Rechteck: abgerundete Ecken 6"/>
          <p:cNvSpPr/>
          <p:nvPr/>
        </p:nvSpPr>
        <p:spPr>
          <a:xfrm>
            <a:off x="694509" y="3098935"/>
            <a:ext cx="1146989" cy="608986"/>
          </a:xfrm>
          <a:prstGeom prst="roundRect">
            <a:avLst>
              <a:gd name="adj" fmla="val 4167"/>
            </a:avLst>
          </a:prstGeom>
          <a:solidFill>
            <a:srgbClr val="4472C4"/>
          </a:solidFill>
          <a:ln w="12700" cap="flat" cmpd="sng" algn="ctr">
            <a:solidFill>
              <a:srgbClr val="4472C4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zh-CN" altLang="en-US" sz="1100" b="1" kern="0" dirty="0">
                <a:solidFill>
                  <a:schemeClr val="bg1"/>
                </a:solidFill>
                <a:latin typeface="PingFang SC"/>
                <a:ea typeface="微软雅黑" panose="020B0503020204020204" pitchFamily="34" charset="-122"/>
              </a:rPr>
              <a:t>优化</a:t>
            </a:r>
            <a:endParaRPr lang="en-US" altLang="zh-CN" sz="1100" b="1" kern="0" dirty="0">
              <a:solidFill>
                <a:schemeClr val="bg1"/>
              </a:solidFill>
              <a:latin typeface="PingFang SC"/>
              <a:ea typeface="微软雅黑" panose="020B0503020204020204" pitchFamily="34" charset="-122"/>
            </a:endParaRPr>
          </a:p>
        </p:txBody>
      </p:sp>
      <p:sp>
        <p:nvSpPr>
          <p:cNvPr id="7" name="Rechteck: abgerundete Ecken 6"/>
          <p:cNvSpPr/>
          <p:nvPr/>
        </p:nvSpPr>
        <p:spPr>
          <a:xfrm>
            <a:off x="719544" y="4124292"/>
            <a:ext cx="1143601" cy="592088"/>
          </a:xfrm>
          <a:prstGeom prst="roundRect">
            <a:avLst>
              <a:gd name="adj" fmla="val 4167"/>
            </a:avLst>
          </a:prstGeom>
          <a:solidFill>
            <a:schemeClr val="bg1"/>
          </a:solidFill>
          <a:ln w="12700" cap="flat" cmpd="sng" algn="ctr">
            <a:solidFill>
              <a:srgbClr val="4472C4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zh-CN" altLang="en-US" sz="1100" b="1" kern="0" dirty="0">
                <a:solidFill>
                  <a:srgbClr val="4472C4"/>
                </a:solidFill>
                <a:latin typeface="PingFang SC"/>
                <a:ea typeface="微软雅黑" panose="020B0503020204020204" pitchFamily="34" charset="-122"/>
              </a:rPr>
              <a:t>公差分析</a:t>
            </a:r>
            <a:endParaRPr lang="en-US" altLang="zh-CN" sz="1100" b="1" kern="0" dirty="0">
              <a:solidFill>
                <a:srgbClr val="4472C4"/>
              </a:solidFill>
              <a:latin typeface="PingFang SC"/>
              <a:ea typeface="微软雅黑" panose="020B0503020204020204" pitchFamily="34" charset="-122"/>
            </a:endParaRPr>
          </a:p>
        </p:txBody>
      </p:sp>
      <p:cxnSp>
        <p:nvCxnSpPr>
          <p:cNvPr id="8" name="直接箭头连接符 7"/>
          <p:cNvCxnSpPr>
            <a:stCxn id="3" idx="2"/>
            <a:endCxn id="4" idx="0"/>
          </p:cNvCxnSpPr>
          <p:nvPr/>
        </p:nvCxnSpPr>
        <p:spPr>
          <a:xfrm>
            <a:off x="1268005" y="1674688"/>
            <a:ext cx="0" cy="399473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hteck: abgerundete Ecken 6"/>
          <p:cNvSpPr/>
          <p:nvPr/>
        </p:nvSpPr>
        <p:spPr>
          <a:xfrm>
            <a:off x="731626" y="5115853"/>
            <a:ext cx="1143601" cy="592088"/>
          </a:xfrm>
          <a:prstGeom prst="roundRect">
            <a:avLst>
              <a:gd name="adj" fmla="val 4167"/>
            </a:avLst>
          </a:prstGeom>
          <a:solidFill>
            <a:schemeClr val="bg1"/>
          </a:solidFill>
          <a:ln w="12700" cap="flat" cmpd="sng" algn="ctr">
            <a:solidFill>
              <a:srgbClr val="4472C4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zh-CN" altLang="en-US" sz="1100" b="1" kern="0" dirty="0">
                <a:solidFill>
                  <a:srgbClr val="4472C4"/>
                </a:solidFill>
                <a:latin typeface="PingFang SC"/>
                <a:ea typeface="微软雅黑" panose="020B0503020204020204" pitchFamily="34" charset="-122"/>
              </a:rPr>
              <a:t>技术制图</a:t>
            </a:r>
            <a:endParaRPr lang="en-US" altLang="zh-CN" sz="1100" b="1" kern="0" dirty="0">
              <a:solidFill>
                <a:srgbClr val="4472C4"/>
              </a:solidFill>
              <a:latin typeface="PingFang SC"/>
              <a:ea typeface="微软雅黑" panose="020B0503020204020204" pitchFamily="34" charset="-122"/>
            </a:endParaRPr>
          </a:p>
        </p:txBody>
      </p:sp>
      <p:cxnSp>
        <p:nvCxnSpPr>
          <p:cNvPr id="12" name="直接箭头连接符 11"/>
          <p:cNvCxnSpPr/>
          <p:nvPr/>
        </p:nvCxnSpPr>
        <p:spPr>
          <a:xfrm>
            <a:off x="1291347" y="2683148"/>
            <a:ext cx="0" cy="399473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>
            <a:off x="1303427" y="3707921"/>
            <a:ext cx="0" cy="399473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>
            <a:off x="1303427" y="4716380"/>
            <a:ext cx="0" cy="399473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2473757" y="1723015"/>
            <a:ext cx="6995449" cy="1252748"/>
          </a:xfrm>
          <a:prstGeom prst="rect">
            <a:avLst/>
          </a:prstGeom>
          <a:noFill/>
          <a:ln w="127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zh-CN" altLang="en-US" b="1" dirty="0"/>
          </a:p>
        </p:txBody>
      </p:sp>
      <p:sp>
        <p:nvSpPr>
          <p:cNvPr id="26" name="文本框 25"/>
          <p:cNvSpPr txBox="1"/>
          <p:nvPr/>
        </p:nvSpPr>
        <p:spPr>
          <a:xfrm>
            <a:off x="2514707" y="940365"/>
            <a:ext cx="7516995" cy="744050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marL="285750" indent="-2857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通过采用</a:t>
            </a:r>
            <a:r>
              <a:rPr lang="en-US" altLang="zh-CN" sz="15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LM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算法进行优化后，满足了像质要求 </a:t>
            </a:r>
            <a:r>
              <a:rPr lang="en-US" altLang="zh-CN" sz="15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1-2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、</a:t>
            </a:r>
            <a:r>
              <a: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系统规格 </a:t>
            </a:r>
            <a:r>
              <a:rPr lang="en-US" altLang="zh-CN" sz="15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2-3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、</a:t>
            </a:r>
            <a:r>
              <a: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额外系统限制</a:t>
            </a:r>
            <a:r>
              <a:rPr lang="en-US" altLang="zh-CN" sz="15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1-3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以及</a:t>
            </a:r>
            <a:r>
              <a: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加工要求 </a:t>
            </a:r>
            <a:r>
              <a:rPr lang="en-US" altLang="zh-CN" sz="15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1-4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，此外</a:t>
            </a:r>
            <a:r>
              <a:rPr lang="en-US" altLang="zh-CN" sz="15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, </a:t>
            </a:r>
            <a:r>
              <a: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系统规格</a:t>
            </a:r>
            <a:r>
              <a:rPr lang="en-US" altLang="zh-CN" sz="15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在生成初始系统时已满足。</a:t>
            </a:r>
            <a:endParaRPr lang="en-US" altLang="zh-CN" sz="15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9" name="右大括号 28"/>
          <p:cNvSpPr/>
          <p:nvPr/>
        </p:nvSpPr>
        <p:spPr>
          <a:xfrm rot="5400000">
            <a:off x="5827736" y="961330"/>
            <a:ext cx="276288" cy="6902342"/>
          </a:xfrm>
          <a:prstGeom prst="rightBrace">
            <a:avLst>
              <a:gd name="adj1" fmla="val 8333"/>
              <a:gd name="adj2" fmla="val 50292"/>
            </a:avLst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095FBFF-B176-50C3-1533-69898EF2970F}"/>
              </a:ext>
            </a:extLst>
          </p:cNvPr>
          <p:cNvSpPr/>
          <p:nvPr/>
        </p:nvSpPr>
        <p:spPr>
          <a:xfrm>
            <a:off x="2470377" y="3464281"/>
            <a:ext cx="7002208" cy="764230"/>
          </a:xfrm>
          <a:prstGeom prst="rect">
            <a:avLst/>
          </a:prstGeom>
          <a:noFill/>
          <a:ln w="127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zh-CN" altLang="en-US" b="1" dirty="0"/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43B91028-F3CD-7F99-E015-37E9CFDE1D33}"/>
              </a:ext>
            </a:extLst>
          </p:cNvPr>
          <p:cNvCxnSpPr/>
          <p:nvPr/>
        </p:nvCxnSpPr>
        <p:spPr>
          <a:xfrm flipH="1">
            <a:off x="9470785" y="3602838"/>
            <a:ext cx="384751" cy="218419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4A928B19-CDC7-BE87-AFED-7269CCA2BF70}"/>
              </a:ext>
            </a:extLst>
          </p:cNvPr>
          <p:cNvSpPr txBox="1"/>
          <p:nvPr/>
        </p:nvSpPr>
        <p:spPr>
          <a:xfrm>
            <a:off x="9797442" y="3275657"/>
            <a:ext cx="1581757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额外系统限制 </a:t>
            </a:r>
            <a:r>
              <a:rPr lang="en-US" altLang="zh-CN" sz="1400" dirty="0">
                <a:latin typeface="PingFang SC"/>
                <a:ea typeface="微软雅黑" panose="020B0503020204020204" pitchFamily="34" charset="-122"/>
              </a:rPr>
              <a:t>1-3</a:t>
            </a:r>
            <a:endParaRPr lang="zh-CN" altLang="en-US" sz="1400" dirty="0">
              <a:latin typeface="PingFang SC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内容占位符 10"/>
          <p:cNvSpPr txBox="1"/>
          <p:nvPr/>
        </p:nvSpPr>
        <p:spPr>
          <a:xfrm>
            <a:off x="377414" y="153146"/>
            <a:ext cx="10131646" cy="4159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6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指南链接</a:t>
            </a:r>
          </a:p>
        </p:txBody>
      </p:sp>
      <p:graphicFrame>
        <p:nvGraphicFramePr>
          <p:cNvPr id="38" name="表格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8574262"/>
              </p:ext>
            </p:extLst>
          </p:nvPr>
        </p:nvGraphicFramePr>
        <p:xfrm>
          <a:off x="7418594" y="2177180"/>
          <a:ext cx="3679848" cy="2542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98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292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指南链接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12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5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hlinkClick r:id="rId3" action="ppaction://hlinksldjump"/>
                        </a:rPr>
                        <a:t>镜头设计模板工具，快捷工具</a:t>
                      </a:r>
                      <a:endParaRPr lang="zh-CN" altLang="en-US" sz="15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9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5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hlinkClick r:id="rId3" action="ppaction://hlinksldjump"/>
                        </a:rPr>
                        <a:t>评价函数</a:t>
                      </a:r>
                      <a:endParaRPr lang="zh-CN" altLang="en-US" sz="15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29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5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hlinkClick r:id="rId3" action="ppaction://hlinksldjump"/>
                        </a:rPr>
                        <a:t>优化流程</a:t>
                      </a:r>
                      <a:endParaRPr lang="zh-CN" altLang="en-US" sz="15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316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5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hlinkClick r:id="rId3" action="ppaction://hlinksldjump"/>
                        </a:rPr>
                        <a:t>公差分析流程</a:t>
                      </a:r>
                      <a:endParaRPr lang="zh-CN" altLang="en-US" sz="15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4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5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hlinkClick r:id="rId3" action="ppaction://hlinksldjump"/>
                        </a:rPr>
                        <a:t>技术制图工具</a:t>
                      </a:r>
                      <a:endParaRPr lang="zh-CN" altLang="en-US" sz="15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9" name="箭头: 下 38"/>
          <p:cNvSpPr/>
          <p:nvPr/>
        </p:nvSpPr>
        <p:spPr>
          <a:xfrm rot="16200000">
            <a:off x="4612235" y="2547015"/>
            <a:ext cx="358663" cy="1942260"/>
          </a:xfrm>
          <a:prstGeom prst="downArrow">
            <a:avLst/>
          </a:prstGeom>
          <a:noFill/>
          <a:ln>
            <a:solidFill>
              <a:srgbClr val="4472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54" name="图形 18" descr="文件夹搜索 轮廓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75035" y="2805293"/>
            <a:ext cx="322436" cy="322436"/>
          </a:xfrm>
          <a:prstGeom prst="rect">
            <a:avLst/>
          </a:prstGeom>
        </p:spPr>
      </p:pic>
      <p:pic>
        <p:nvPicPr>
          <p:cNvPr id="55" name="图形 18" descr="文件夹搜索 轮廓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75035" y="3195709"/>
            <a:ext cx="322436" cy="322436"/>
          </a:xfrm>
          <a:prstGeom prst="rect">
            <a:avLst/>
          </a:prstGeom>
        </p:spPr>
      </p:pic>
      <p:pic>
        <p:nvPicPr>
          <p:cNvPr id="58" name="图形 18" descr="文件夹搜索 轮廓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75035" y="3586125"/>
            <a:ext cx="322436" cy="322436"/>
          </a:xfrm>
          <a:prstGeom prst="rect">
            <a:avLst/>
          </a:prstGeom>
        </p:spPr>
      </p:pic>
      <p:pic>
        <p:nvPicPr>
          <p:cNvPr id="59" name="图形 18" descr="文件夹搜索 轮廓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75035" y="3967780"/>
            <a:ext cx="322436" cy="322436"/>
          </a:xfrm>
          <a:prstGeom prst="rect">
            <a:avLst/>
          </a:prstGeom>
        </p:spPr>
      </p:pic>
      <p:pic>
        <p:nvPicPr>
          <p:cNvPr id="60" name="图形 18" descr="文件夹搜索 轮廓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75035" y="4372597"/>
            <a:ext cx="322436" cy="322436"/>
          </a:xfrm>
          <a:prstGeom prst="rect">
            <a:avLst/>
          </a:prstGeom>
        </p:spPr>
      </p:pic>
      <p:sp>
        <p:nvSpPr>
          <p:cNvPr id="3" name="Rechteck: abgerundete Ecken 6"/>
          <p:cNvSpPr/>
          <p:nvPr/>
        </p:nvSpPr>
        <p:spPr>
          <a:xfrm>
            <a:off x="694509" y="1065701"/>
            <a:ext cx="1146991" cy="608987"/>
          </a:xfrm>
          <a:prstGeom prst="roundRect">
            <a:avLst>
              <a:gd name="adj" fmla="val 5417"/>
            </a:avLst>
          </a:prstGeom>
          <a:solidFill>
            <a:srgbClr val="FFFFFF"/>
          </a:solidFill>
          <a:ln w="12700" cap="flat" cmpd="sng" algn="ctr">
            <a:solidFill>
              <a:srgbClr val="4472C4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zh-CN" altLang="en-US" sz="1100" b="1" kern="0" dirty="0">
                <a:solidFill>
                  <a:schemeClr val="accent1"/>
                </a:solidFill>
                <a:latin typeface="PingFang SC"/>
                <a:ea typeface="微软雅黑" panose="020B0503020204020204" pitchFamily="34" charset="-122"/>
              </a:rPr>
              <a:t>初始系统生成</a:t>
            </a:r>
            <a:endParaRPr lang="en-US" altLang="zh-CN" sz="1100" b="1" kern="0" dirty="0">
              <a:solidFill>
                <a:schemeClr val="accent1"/>
              </a:solidFill>
              <a:latin typeface="PingFang SC"/>
              <a:ea typeface="微软雅黑" panose="020B0503020204020204" pitchFamily="34" charset="-122"/>
            </a:endParaRPr>
          </a:p>
        </p:txBody>
      </p:sp>
      <p:sp>
        <p:nvSpPr>
          <p:cNvPr id="5" name="Rechteck: abgerundete Ecken 6"/>
          <p:cNvSpPr/>
          <p:nvPr/>
        </p:nvSpPr>
        <p:spPr>
          <a:xfrm>
            <a:off x="694509" y="2074161"/>
            <a:ext cx="1146991" cy="608987"/>
          </a:xfrm>
          <a:prstGeom prst="roundRect">
            <a:avLst>
              <a:gd name="adj" fmla="val 5417"/>
            </a:avLst>
          </a:prstGeom>
          <a:solidFill>
            <a:schemeClr val="bg1"/>
          </a:solidFill>
          <a:ln w="12700" cap="flat" cmpd="sng" algn="ctr">
            <a:solidFill>
              <a:srgbClr val="4472C4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zh-CN" altLang="en-US" sz="1100" b="1" kern="0" dirty="0">
                <a:solidFill>
                  <a:srgbClr val="4472C4"/>
                </a:solidFill>
                <a:latin typeface="PingFang SC"/>
                <a:ea typeface="微软雅黑" panose="020B0503020204020204" pitchFamily="34" charset="-122"/>
              </a:rPr>
              <a:t>评价函数定义</a:t>
            </a:r>
            <a:endParaRPr lang="en-US" altLang="zh-CN" sz="1100" b="1" kern="0" dirty="0">
              <a:solidFill>
                <a:srgbClr val="4472C4"/>
              </a:solidFill>
              <a:latin typeface="PingFang SC"/>
              <a:ea typeface="微软雅黑" panose="020B0503020204020204" pitchFamily="34" charset="-122"/>
            </a:endParaRPr>
          </a:p>
        </p:txBody>
      </p:sp>
      <p:sp>
        <p:nvSpPr>
          <p:cNvPr id="10" name="Rechteck: abgerundete Ecken 6"/>
          <p:cNvSpPr/>
          <p:nvPr/>
        </p:nvSpPr>
        <p:spPr>
          <a:xfrm>
            <a:off x="694509" y="3098935"/>
            <a:ext cx="1146989" cy="608986"/>
          </a:xfrm>
          <a:prstGeom prst="roundRect">
            <a:avLst>
              <a:gd name="adj" fmla="val 4167"/>
            </a:avLst>
          </a:prstGeom>
          <a:noFill/>
          <a:ln w="12700" cap="flat" cmpd="sng" algn="ctr">
            <a:solidFill>
              <a:srgbClr val="4472C4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zh-CN" altLang="en-US" sz="1100" b="1" kern="0" dirty="0">
                <a:solidFill>
                  <a:srgbClr val="4472C4"/>
                </a:solidFill>
                <a:latin typeface="PingFang SC"/>
                <a:ea typeface="微软雅黑" panose="020B0503020204020204" pitchFamily="34" charset="-122"/>
              </a:rPr>
              <a:t>优化</a:t>
            </a:r>
            <a:endParaRPr lang="en-US" altLang="zh-CN" sz="1100" b="1" kern="0" dirty="0">
              <a:solidFill>
                <a:srgbClr val="4472C4"/>
              </a:solidFill>
              <a:latin typeface="PingFang SC"/>
              <a:ea typeface="微软雅黑" panose="020B0503020204020204" pitchFamily="34" charset="-122"/>
            </a:endParaRPr>
          </a:p>
        </p:txBody>
      </p:sp>
      <p:sp>
        <p:nvSpPr>
          <p:cNvPr id="12" name="Rechteck: abgerundete Ecken 6"/>
          <p:cNvSpPr/>
          <p:nvPr/>
        </p:nvSpPr>
        <p:spPr>
          <a:xfrm>
            <a:off x="719544" y="4124292"/>
            <a:ext cx="1143601" cy="592088"/>
          </a:xfrm>
          <a:prstGeom prst="roundRect">
            <a:avLst>
              <a:gd name="adj" fmla="val 4167"/>
            </a:avLst>
          </a:prstGeom>
          <a:solidFill>
            <a:schemeClr val="bg1"/>
          </a:solidFill>
          <a:ln w="12700" cap="flat" cmpd="sng" algn="ctr">
            <a:solidFill>
              <a:srgbClr val="4472C4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zh-CN" altLang="en-US" sz="1100" b="1" kern="0" dirty="0">
                <a:solidFill>
                  <a:srgbClr val="4472C4"/>
                </a:solidFill>
                <a:latin typeface="PingFang SC"/>
                <a:ea typeface="微软雅黑" panose="020B0503020204020204" pitchFamily="34" charset="-122"/>
              </a:rPr>
              <a:t>公差分析</a:t>
            </a:r>
            <a:endParaRPr lang="en-US" altLang="zh-CN" sz="1100" b="1" kern="0" dirty="0">
              <a:solidFill>
                <a:srgbClr val="4472C4"/>
              </a:solidFill>
              <a:latin typeface="PingFang SC"/>
              <a:ea typeface="微软雅黑" panose="020B0503020204020204" pitchFamily="34" charset="-122"/>
            </a:endParaRPr>
          </a:p>
        </p:txBody>
      </p:sp>
      <p:cxnSp>
        <p:nvCxnSpPr>
          <p:cNvPr id="13" name="直接箭头连接符 12"/>
          <p:cNvCxnSpPr>
            <a:stCxn id="3" idx="2"/>
            <a:endCxn id="5" idx="0"/>
          </p:cNvCxnSpPr>
          <p:nvPr/>
        </p:nvCxnSpPr>
        <p:spPr>
          <a:xfrm>
            <a:off x="1268005" y="1674688"/>
            <a:ext cx="0" cy="399473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hteck: abgerundete Ecken 6"/>
          <p:cNvSpPr/>
          <p:nvPr/>
        </p:nvSpPr>
        <p:spPr>
          <a:xfrm>
            <a:off x="731626" y="5115853"/>
            <a:ext cx="1143601" cy="592088"/>
          </a:xfrm>
          <a:prstGeom prst="roundRect">
            <a:avLst>
              <a:gd name="adj" fmla="val 4167"/>
            </a:avLst>
          </a:prstGeom>
          <a:solidFill>
            <a:schemeClr val="bg1"/>
          </a:solidFill>
          <a:ln w="12700" cap="flat" cmpd="sng" algn="ctr">
            <a:solidFill>
              <a:srgbClr val="4472C4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zh-CN" altLang="en-US" sz="1100" b="1" kern="0" dirty="0">
                <a:solidFill>
                  <a:srgbClr val="4472C4"/>
                </a:solidFill>
                <a:latin typeface="PingFang SC"/>
                <a:ea typeface="微软雅黑" panose="020B0503020204020204" pitchFamily="34" charset="-122"/>
              </a:rPr>
              <a:t>技术制图</a:t>
            </a:r>
            <a:endParaRPr lang="en-US" altLang="zh-CN" sz="1100" b="1" kern="0" dirty="0">
              <a:solidFill>
                <a:srgbClr val="4472C4"/>
              </a:solidFill>
              <a:latin typeface="PingFang SC"/>
              <a:ea typeface="微软雅黑" panose="020B0503020204020204" pitchFamily="34" charset="-122"/>
            </a:endParaRPr>
          </a:p>
        </p:txBody>
      </p:sp>
      <p:cxnSp>
        <p:nvCxnSpPr>
          <p:cNvPr id="15" name="直接箭头连接符 14"/>
          <p:cNvCxnSpPr/>
          <p:nvPr/>
        </p:nvCxnSpPr>
        <p:spPr>
          <a:xfrm>
            <a:off x="1291347" y="2683148"/>
            <a:ext cx="0" cy="399473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>
            <a:off x="1303427" y="3707921"/>
            <a:ext cx="0" cy="399473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>
            <a:off x="1303427" y="4716380"/>
            <a:ext cx="0" cy="399473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CN" altLang="en-US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62700"/>
              </p:ext>
            </p:extLst>
          </p:nvPr>
        </p:nvGraphicFramePr>
        <p:xfrm>
          <a:off x="2011078" y="2131060"/>
          <a:ext cx="836328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55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977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内容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信息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标题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800" b="0" i="0" u="none" strike="noStrike" kern="1200" cap="none" spc="0" normalizeH="0" baseline="0" noProof="0" dirty="0">
                          <a:ln w="3175"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  <a:sym typeface="Arial" panose="020B0604020202020204"/>
                        </a:rPr>
                        <a:t>远心物镜</a:t>
                      </a:r>
                      <a:endParaRPr kumimoji="0" lang="en-US" altLang="zh-CN" sz="1800" b="0" i="0" u="none" strike="noStrike" kern="1200" cap="none" spc="0" normalizeH="0" baseline="0" noProof="0" dirty="0">
                        <a:ln w="3175"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  <a:sym typeface="Arial" panose="020B060402020202020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发布日期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2025/11/25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所需软件包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光学镜头设计工具包 </a:t>
                      </a:r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v1.0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软件版本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2025R2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分类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应用场景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内容占位符 10"/>
          <p:cNvSpPr txBox="1"/>
          <p:nvPr/>
        </p:nvSpPr>
        <p:spPr>
          <a:xfrm>
            <a:off x="377414" y="153146"/>
            <a:ext cx="4737100" cy="4159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8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文档信息</a:t>
            </a:r>
            <a:endParaRPr lang="en-US" altLang="zh-CN" sz="2800" b="1" dirty="0">
              <a:solidFill>
                <a:srgbClr val="2F559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CN" altLang="en-US" sz="2800" b="1" dirty="0">
              <a:solidFill>
                <a:srgbClr val="2F559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zh-CN" altLang="en-US" sz="2600" b="1" dirty="0">
              <a:solidFill>
                <a:srgbClr val="2F5597"/>
              </a:solidFill>
              <a:latin typeface="Arial Unicode MS" panose="020B0604020202020204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06" y="4937021"/>
            <a:ext cx="1085994" cy="1085994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545476" y="6033515"/>
            <a:ext cx="2817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dirty="0">
                <a:solidFill>
                  <a:schemeClr val="bg1"/>
                </a:solidFill>
                <a:effectLst/>
                <a:latin typeface="Adobe Garamond Pro" panose="02020502060506020403" pitchFamily="18" charset="0"/>
              </a:rPr>
              <a:t>http://www.luoxun.com/</a:t>
            </a:r>
            <a:endParaRPr lang="zh-CN" altLang="en-US" dirty="0">
              <a:ln w="3175">
                <a:noFill/>
              </a:ln>
              <a:solidFill>
                <a:schemeClr val="bg1"/>
              </a:solidFill>
              <a:latin typeface="Adobe Garamond Pro" panose="02020502060506020403" pitchFamily="18" charset="0"/>
              <a:ea typeface="黑体" panose="02010609060101010101" pitchFamily="49" charset="-122"/>
              <a:sym typeface="Arial" panose="020B0604020202020204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5299" y="1567185"/>
            <a:ext cx="5238317" cy="153607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3933" y="3400951"/>
            <a:ext cx="5375527" cy="15360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内容占位符 10"/>
          <p:cNvSpPr txBox="1"/>
          <p:nvPr/>
        </p:nvSpPr>
        <p:spPr>
          <a:xfrm>
            <a:off x="377414" y="153146"/>
            <a:ext cx="6550436" cy="4159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6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应用场景</a:t>
            </a:r>
          </a:p>
        </p:txBody>
      </p:sp>
      <p:sp>
        <p:nvSpPr>
          <p:cNvPr id="15" name="矩形 14"/>
          <p:cNvSpPr/>
          <p:nvPr/>
        </p:nvSpPr>
        <p:spPr>
          <a:xfrm>
            <a:off x="5846024" y="1339045"/>
            <a:ext cx="5981700" cy="3748648"/>
          </a:xfrm>
          <a:prstGeom prst="rect">
            <a:avLst/>
          </a:prstGeom>
          <a:gradFill>
            <a:gsLst>
              <a:gs pos="0">
                <a:schemeClr val="accent5">
                  <a:lumMod val="20000"/>
                  <a:lumOff val="80000"/>
                  <a:alpha val="0"/>
                </a:schemeClr>
              </a:gs>
              <a:gs pos="48000">
                <a:schemeClr val="accent5">
                  <a:lumMod val="20000"/>
                  <a:lumOff val="80000"/>
                  <a:alpha val="36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远心物镜广泛应用于机器视觉检测、高精度测量、工业显微成像与半导体光刻中，用于实现物方或像方远心光路、消除视差误差以及保证高倍率下的测量精度。其具有成像畸变小、工作距离灵活、放大倍率稳定的优点，适合应用于对测量精度要求严苛的光学系统。在本案例中，将在 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VLU 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中演示远心物镜的设计过程，包括初始系统生成、评价函数定义、优化以及结果展示。</a:t>
            </a:r>
            <a:endParaRPr lang="zh-CN" altLang="zh-CN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63036" y="5751316"/>
            <a:ext cx="1137009" cy="299634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zh-CN" altLang="en-US" sz="1000" dirty="0">
                <a:latin typeface="PingFang SC"/>
                <a:ea typeface="+mn-lt"/>
                <a:cs typeface="Arial" panose="020B0604020202020204" pitchFamily="34" charset="0"/>
              </a:rPr>
              <a:t>远心物镜</a:t>
            </a:r>
            <a:r>
              <a:rPr lang="en-US" altLang="zh-CN" sz="1000" dirty="0">
                <a:latin typeface="PingFang SC"/>
                <a:ea typeface="+mn-lt"/>
                <a:cs typeface="Arial" panose="020B0604020202020204" pitchFamily="34" charset="0"/>
              </a:rPr>
              <a:t>【</a:t>
            </a:r>
            <a:r>
              <a:rPr lang="en-US" altLang="zh-CN" sz="1000" dirty="0">
                <a:latin typeface="PingFang SC"/>
                <a:ea typeface="+mn-lt"/>
                <a:cs typeface="Arial" panose="020B0604020202020204" pitchFamily="34" charset="0"/>
                <a:hlinkClick r:id="rId3"/>
              </a:rPr>
              <a:t>1</a:t>
            </a:r>
            <a:r>
              <a:rPr lang="en-US" altLang="zh-CN" sz="1000" dirty="0">
                <a:latin typeface="PingFang SC"/>
                <a:ea typeface="+mn-lt"/>
                <a:cs typeface="Arial" panose="020B0604020202020204" pitchFamily="34" charset="0"/>
              </a:rPr>
              <a:t>】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B619CE8-79CC-A8F5-EA13-A9F269E358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30" y="1772260"/>
            <a:ext cx="4299730" cy="30755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9D0B26B2-AB8B-68F7-5734-0A242CA85F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22" y="2217874"/>
            <a:ext cx="5319866" cy="2611127"/>
          </a:xfrm>
          <a:prstGeom prst="rect">
            <a:avLst/>
          </a:prstGeom>
        </p:spPr>
      </p:pic>
      <p:sp>
        <p:nvSpPr>
          <p:cNvPr id="32" name="内容占位符 10"/>
          <p:cNvSpPr txBox="1"/>
          <p:nvPr/>
        </p:nvSpPr>
        <p:spPr>
          <a:xfrm>
            <a:off x="377414" y="153146"/>
            <a:ext cx="6550436" cy="4159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6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案例说明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001084" y="4420949"/>
            <a:ext cx="2981967" cy="1477328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defRPr/>
            </a:pPr>
            <a:r>
              <a:rPr lang="zh-CN" altLang="en-US" sz="10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加工要求</a:t>
            </a:r>
            <a:r>
              <a:rPr lang="en-US" altLang="zh-CN" sz="10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:</a:t>
            </a:r>
            <a:endParaRPr lang="en-US" altLang="zh-CN" sz="1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228600" indent="-228600" algn="just">
              <a:spcAft>
                <a:spcPts val="1200"/>
              </a:spcAft>
              <a:buFont typeface="+mj-lt"/>
              <a:buAutoNum type="arabicPeriod"/>
              <a:defRPr/>
            </a:pPr>
            <a:r>
              <a:rPr lang="zh-CN" altLang="en-US" sz="1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前组镜头中心玻璃厚度：</a:t>
            </a:r>
            <a:r>
              <a:rPr lang="en-US" altLang="zh-CN" sz="1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r>
              <a:rPr lang="zh-CN" altLang="en-US" sz="1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– 12 mm</a:t>
            </a:r>
          </a:p>
          <a:p>
            <a:pPr marL="228600" indent="-228600" algn="just">
              <a:spcAft>
                <a:spcPts val="1200"/>
              </a:spcAft>
              <a:buFont typeface="+mj-lt"/>
              <a:buAutoNum type="arabicPeriod"/>
              <a:defRPr/>
            </a:pPr>
            <a:r>
              <a:rPr lang="zh-CN" altLang="en-US" sz="1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后组镜头中心玻璃厚度：</a:t>
            </a:r>
            <a:r>
              <a:rPr lang="en-US" altLang="zh-CN" sz="1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1.5 – 6 mm</a:t>
            </a:r>
          </a:p>
          <a:p>
            <a:pPr marL="228600" indent="-228600" algn="just">
              <a:spcAft>
                <a:spcPts val="1200"/>
              </a:spcAft>
              <a:buFont typeface="+mj-lt"/>
              <a:buAutoNum type="arabicPeriod"/>
              <a:defRPr/>
            </a:pPr>
            <a:r>
              <a:rPr lang="zh-CN" altLang="en-US" sz="1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前后组镜头边缘玻璃厚度：</a:t>
            </a:r>
            <a:r>
              <a:rPr lang="en-US" altLang="zh-CN" sz="1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r>
              <a:rPr lang="zh-CN" altLang="en-US" sz="1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– 12 mm</a:t>
            </a:r>
          </a:p>
          <a:p>
            <a:pPr marL="228600" indent="-228600" algn="just">
              <a:spcAft>
                <a:spcPts val="1200"/>
              </a:spcAft>
              <a:buFont typeface="+mj-lt"/>
              <a:buAutoNum type="arabicPeriod"/>
              <a:defRPr/>
            </a:pPr>
            <a:r>
              <a:rPr lang="zh-CN" altLang="en-US" sz="1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最小中心</a:t>
            </a:r>
            <a:r>
              <a:rPr lang="en-US" altLang="zh-CN" sz="1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/</a:t>
            </a:r>
            <a:r>
              <a:rPr lang="zh-CN" altLang="en-US" sz="1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边缘空气厚度：</a:t>
            </a:r>
            <a:r>
              <a:rPr lang="en-US" altLang="zh-CN" sz="1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0.3 mm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545968" y="866355"/>
            <a:ext cx="4910233" cy="2092881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defRPr/>
            </a:pPr>
            <a:r>
              <a:rPr lang="zh-CN" altLang="en-US" sz="1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物体规格：</a:t>
            </a:r>
            <a:endParaRPr lang="en-US" altLang="zh-CN" sz="1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171450" indent="-171450" algn="just">
              <a:spcAft>
                <a:spcPts val="120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sz="1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平面波尺寸：由物方空间</a:t>
            </a:r>
            <a:r>
              <a:rPr lang="en-US" altLang="zh-CN" sz="1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NA</a:t>
            </a:r>
            <a:r>
              <a:rPr lang="zh-CN" altLang="en-US" sz="1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定义</a:t>
            </a:r>
            <a:endParaRPr lang="en-US" altLang="zh-CN" sz="1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171450" lvl="0" indent="-171450" algn="just">
              <a:spcAft>
                <a:spcPts val="120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sz="1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波长</a:t>
            </a:r>
            <a:r>
              <a:rPr lang="en-US" altLang="zh-CN" sz="1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:</a:t>
            </a:r>
            <a:r>
              <a:rPr lang="zh-CN" altLang="en-US" sz="1000" dirty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可见光</a:t>
            </a:r>
            <a:endParaRPr lang="en-US" altLang="zh-CN" sz="1000" dirty="0">
              <a:solidFill>
                <a:srgbClr val="4472C4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628650" lvl="1" indent="-171450" algn="just">
              <a:spcAft>
                <a:spcPts val="120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sz="1000" dirty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建议使用 </a:t>
            </a:r>
            <a:r>
              <a:rPr lang="en-US" altLang="zh-CN" sz="1000" dirty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F,d,C </a:t>
            </a:r>
            <a:r>
              <a:rPr lang="zh-CN" altLang="en-US" sz="1000" dirty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（可见光谱线）</a:t>
            </a:r>
            <a:endParaRPr lang="en-US" altLang="zh-CN" sz="1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171450" indent="-171450" algn="just">
              <a:spcAft>
                <a:spcPts val="120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sz="1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视场：由物高定义</a:t>
            </a:r>
            <a:endParaRPr lang="en-US" altLang="zh-CN" sz="1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628650" lvl="1" indent="-171450" algn="just">
              <a:spcAft>
                <a:spcPts val="120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sz="1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推荐使用 </a:t>
            </a:r>
            <a:r>
              <a:rPr lang="en-US" altLang="zh-CN" sz="1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(0 mm, 0 mm)</a:t>
            </a:r>
            <a:r>
              <a:rPr lang="zh-CN" altLang="en-US" sz="1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、</a:t>
            </a:r>
            <a:r>
              <a:rPr lang="en-US" altLang="zh-CN" sz="1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(0 mm, -14.1 mm)</a:t>
            </a:r>
            <a:r>
              <a:rPr lang="zh-CN" altLang="en-US" sz="1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、</a:t>
            </a:r>
            <a:r>
              <a:rPr lang="en-US" altLang="zh-CN" sz="1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(0 mm, -20 mm)</a:t>
            </a:r>
          </a:p>
          <a:p>
            <a:pPr marL="628650" lvl="1" indent="-171450" algn="just">
              <a:spcAft>
                <a:spcPts val="1200"/>
              </a:spcAft>
              <a:buFont typeface="Wingdings" panose="05000000000000000000" pitchFamily="2" charset="2"/>
              <a:buChar char="n"/>
              <a:defRPr/>
            </a:pPr>
            <a:endParaRPr lang="en-US" altLang="zh-CN" sz="1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842256" y="2273185"/>
            <a:ext cx="1636395" cy="84375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l">
              <a:lnSpc>
                <a:spcPct val="125000"/>
              </a:lnSpc>
            </a:pP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像面</a:t>
            </a:r>
            <a:endParaRPr lang="en-US" altLang="zh-CN" sz="20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marL="342900" indent="-342900" algn="l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CN" altLang="en-US" sz="1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最大</a:t>
            </a:r>
            <a:r>
              <a:rPr lang="en-US" altLang="zh-CN" sz="1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RMS</a:t>
            </a:r>
            <a:r>
              <a:rPr lang="zh-CN" altLang="en-US" sz="1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光斑半径</a:t>
            </a:r>
            <a:endParaRPr lang="en-US" altLang="zh-CN" sz="10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marL="342900" indent="-342900" algn="l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CN" altLang="en-US" sz="1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畸变</a:t>
            </a:r>
            <a:endParaRPr lang="en-US" altLang="zh-CN" sz="10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867516" y="4568387"/>
            <a:ext cx="842859" cy="44172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l">
              <a:lnSpc>
                <a:spcPct val="125000"/>
              </a:lnSpc>
            </a:pP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光阑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55122" y="2449265"/>
            <a:ext cx="712558" cy="44172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l">
              <a:lnSpc>
                <a:spcPct val="125000"/>
              </a:lnSpc>
            </a:pP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物面</a:t>
            </a:r>
          </a:p>
        </p:txBody>
      </p:sp>
      <p:cxnSp>
        <p:nvCxnSpPr>
          <p:cNvPr id="21" name="直接箭头连接符 20"/>
          <p:cNvCxnSpPr/>
          <p:nvPr/>
        </p:nvCxnSpPr>
        <p:spPr>
          <a:xfrm flipV="1">
            <a:off x="4159428" y="3507848"/>
            <a:ext cx="0" cy="11362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6545440" y="2919134"/>
            <a:ext cx="2311400" cy="1169551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defRPr/>
            </a:pPr>
            <a:r>
              <a:rPr lang="zh-CN" altLang="en-US" sz="10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系统规格：</a:t>
            </a: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228600" indent="-228600" algn="just">
              <a:spcAft>
                <a:spcPts val="1200"/>
              </a:spcAft>
              <a:buFont typeface="+mj-lt"/>
              <a:buAutoNum type="arabicPeriod"/>
              <a:defRPr/>
            </a:pPr>
            <a:r>
              <a:rPr lang="zh-CN" altLang="en-US" sz="1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物空间数值孔径：</a:t>
            </a:r>
            <a:r>
              <a:rPr lang="en-US" altLang="zh-CN" sz="1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0.071</a:t>
            </a:r>
          </a:p>
          <a:p>
            <a:pPr marL="228600" indent="-228600" algn="just">
              <a:spcAft>
                <a:spcPts val="1200"/>
              </a:spcAft>
              <a:buFont typeface="+mj-lt"/>
              <a:buAutoNum type="arabicPeriod"/>
              <a:defRPr/>
            </a:pPr>
            <a:r>
              <a:rPr lang="zh-CN" altLang="en-US" sz="1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系统放大率：</a:t>
            </a:r>
            <a:r>
              <a:rPr lang="en-US" altLang="zh-CN" sz="1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-0.4</a:t>
            </a:r>
          </a:p>
          <a:p>
            <a:pPr marL="228600" indent="-228600" algn="just">
              <a:spcAft>
                <a:spcPts val="1200"/>
              </a:spcAft>
              <a:buFont typeface="+mj-lt"/>
              <a:buAutoNum type="arabicPeriod"/>
              <a:defRPr/>
            </a:pPr>
            <a:r>
              <a:rPr lang="zh-CN" altLang="en-US" sz="1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远心度：</a:t>
            </a:r>
            <a:r>
              <a:rPr lang="en-US" altLang="zh-CN" sz="1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1°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006422" y="2919134"/>
            <a:ext cx="2311400" cy="1169551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defRPr/>
            </a:pPr>
            <a:r>
              <a:rPr lang="zh-CN" altLang="en-US" sz="10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额外系统限制</a:t>
            </a: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:</a:t>
            </a: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228600" indent="-228600" algn="just">
              <a:spcAft>
                <a:spcPts val="1200"/>
              </a:spcAft>
              <a:buFont typeface="+mj-lt"/>
              <a:buAutoNum type="arabicPeriod"/>
              <a:defRPr/>
            </a:pPr>
            <a:r>
              <a:rPr lang="zh-CN" altLang="en-US" sz="1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前后组间隔：</a:t>
            </a:r>
            <a:r>
              <a:rPr lang="en-US" altLang="zh-CN" sz="1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73 – 93 mm</a:t>
            </a:r>
          </a:p>
          <a:p>
            <a:pPr marL="228600" indent="-228600" algn="just">
              <a:spcAft>
                <a:spcPts val="1200"/>
              </a:spcAft>
              <a:buFont typeface="+mj-lt"/>
              <a:buAutoNum type="arabicPeriod"/>
              <a:defRPr/>
            </a:pPr>
            <a:r>
              <a:rPr lang="zh-CN" altLang="en-US" sz="1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物距：</a:t>
            </a:r>
            <a:r>
              <a:rPr lang="en-US" altLang="zh-CN" sz="1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&gt; 80 mm</a:t>
            </a:r>
          </a:p>
          <a:p>
            <a:pPr marL="228600" indent="-228600" algn="just">
              <a:spcAft>
                <a:spcPts val="1200"/>
              </a:spcAft>
              <a:buFont typeface="+mj-lt"/>
              <a:buAutoNum type="arabicPeriod"/>
              <a:defRPr/>
            </a:pPr>
            <a:r>
              <a:rPr lang="zh-CN" altLang="en-US" sz="1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后截距：</a:t>
            </a:r>
            <a:r>
              <a:rPr lang="en-US" altLang="zh-CN" sz="1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&gt; 26 mm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545440" y="4420949"/>
            <a:ext cx="2218204" cy="861774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defRPr/>
            </a:pPr>
            <a:r>
              <a: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像质要求：</a:t>
            </a: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228600" indent="-228600" algn="just">
              <a:spcAft>
                <a:spcPts val="1200"/>
              </a:spcAft>
              <a:buFont typeface="+mj-lt"/>
              <a:buAutoNum type="arabicPeriod"/>
              <a:defRPr/>
            </a:pPr>
            <a:r>
              <a:rPr lang="zh-CN" altLang="en-US" sz="1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最大</a:t>
            </a:r>
            <a:r>
              <a:rPr lang="en-US" altLang="zh-CN" sz="1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RMS</a:t>
            </a:r>
            <a:r>
              <a:rPr lang="zh-CN" altLang="en-US" sz="1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光斑半径：</a:t>
            </a:r>
            <a:r>
              <a:rPr lang="en-US" altLang="zh-CN" sz="1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&lt; 30 um</a:t>
            </a:r>
          </a:p>
          <a:p>
            <a:pPr marL="228600" indent="-228600" algn="just">
              <a:spcAft>
                <a:spcPts val="1200"/>
              </a:spcAft>
              <a:buFont typeface="+mj-lt"/>
              <a:buAutoNum type="arabicPeriod"/>
              <a:defRPr/>
            </a:pPr>
            <a:r>
              <a:rPr lang="zh-CN" altLang="en-US" sz="1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畸变：</a:t>
            </a:r>
            <a:r>
              <a:rPr lang="en-US" altLang="zh-CN" sz="1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&lt; 1%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699837" y="2903820"/>
            <a:ext cx="10503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 w="3175">
                  <a:noFill/>
                </a:ln>
                <a:solidFill>
                  <a:srgbClr val="F8FBF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/>
              </a:rPr>
              <a:t>设计结果</a:t>
            </a:r>
            <a:endParaRPr kumimoji="0" lang="en-US" altLang="zh-CN" sz="4000" b="0" i="0" u="none" strike="noStrike" kern="1200" cap="none" spc="0" normalizeH="0" baseline="0" noProof="0" dirty="0">
              <a:ln w="3175">
                <a:noFill/>
              </a:ln>
              <a:solidFill>
                <a:srgbClr val="F8FBF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370556"/>
            <a:ext cx="3864428" cy="54708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88000">
                <a:schemeClr val="accent5">
                  <a:lumMod val="20000"/>
                  <a:lumOff val="80000"/>
                  <a:alpha val="24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内容占位符 10"/>
          <p:cNvSpPr txBox="1"/>
          <p:nvPr/>
        </p:nvSpPr>
        <p:spPr>
          <a:xfrm>
            <a:off x="377414" y="153146"/>
            <a:ext cx="10131646" cy="4159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6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设计结果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90115" y="829746"/>
            <a:ext cx="7719462" cy="397801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marL="285750" lvl="0" indent="-2857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设计结果如下，像质，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hlinkClick r:id="rId3" action="ppaction://hlinksldjump"/>
              </a:rPr>
              <a:t>系统规格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hlinkClick r:id="rId3" action="ppaction://hlinksldjump"/>
              </a:rPr>
              <a:t>额外系统限制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以及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hlinkClick r:id="rId3" action="ppaction://hlinksldjump"/>
              </a:rPr>
              <a:t>加工要求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均满足预期设计目标。</a:t>
            </a:r>
            <a:endParaRPr lang="zh-CN" altLang="zh-CN" sz="1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箭头: 下 5"/>
          <p:cNvSpPr/>
          <p:nvPr/>
        </p:nvSpPr>
        <p:spPr>
          <a:xfrm rot="16200000">
            <a:off x="5837875" y="3683638"/>
            <a:ext cx="358663" cy="912107"/>
          </a:xfrm>
          <a:prstGeom prst="downArrow">
            <a:avLst/>
          </a:prstGeom>
          <a:noFill/>
          <a:ln>
            <a:solidFill>
              <a:srgbClr val="4472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7328552"/>
              </p:ext>
            </p:extLst>
          </p:nvPr>
        </p:nvGraphicFramePr>
        <p:xfrm>
          <a:off x="6705035" y="3743451"/>
          <a:ext cx="5239966" cy="7924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597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3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87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28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defPPr>
                        <a:defRPr lang="zh-CN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像质要求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zh-CN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l"/>
                      <a:r>
                        <a:rPr lang="zh-CN" altLang="en-US" sz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初始系统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优化后的系统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zh-CN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l"/>
                      <a:r>
                        <a:rPr lang="zh-CN" altLang="en-US" sz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目标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l"/>
                      <a:r>
                        <a:rPr lang="en-US" altLang="zh-CN" sz="11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 </a:t>
                      </a:r>
                      <a:r>
                        <a:rPr lang="zh-CN" altLang="en-US" sz="11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最大</a:t>
                      </a:r>
                      <a:r>
                        <a:rPr lang="en-US" altLang="zh-CN" sz="11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RMS</a:t>
                      </a:r>
                      <a:r>
                        <a:rPr lang="zh-CN" altLang="en-US" sz="11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光斑半径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kern="12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111.089 um</a:t>
                      </a:r>
                      <a:endParaRPr lang="zh-CN" altLang="en-US" sz="1100" kern="1200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dirty="0">
                          <a:solidFill>
                            <a:schemeClr val="accent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23.215 um</a:t>
                      </a:r>
                      <a:endParaRPr lang="zh-CN" altLang="en-US" sz="1100" dirty="0">
                        <a:solidFill>
                          <a:schemeClr val="accent6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＜</a:t>
                      </a:r>
                      <a:r>
                        <a:rPr lang="en-US" altLang="zh-CN" sz="11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 um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9808"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l"/>
                      <a:r>
                        <a:rPr lang="en-US" altLang="zh-CN" sz="11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 </a:t>
                      </a:r>
                      <a:r>
                        <a:rPr lang="zh-CN" altLang="en-US" sz="11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畸变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l"/>
                      <a:r>
                        <a:rPr lang="en-US" altLang="zh-CN" sz="11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1.42%</a:t>
                      </a:r>
                      <a:endParaRPr lang="zh-CN" altLang="en-US" sz="1100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l"/>
                      <a:r>
                        <a:rPr lang="en-US" altLang="zh-CN" sz="1100" dirty="0">
                          <a:solidFill>
                            <a:schemeClr val="accent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0.752%</a:t>
                      </a:r>
                      <a:endParaRPr lang="zh-CN" altLang="en-US" sz="1100" dirty="0">
                        <a:solidFill>
                          <a:schemeClr val="accent6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＜</a:t>
                      </a:r>
                      <a:r>
                        <a:rPr lang="en-US" altLang="zh-CN" sz="11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1%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1649091" y="5266143"/>
            <a:ext cx="2395564" cy="357021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zh-CN" altLang="en-US" sz="13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优化后系统的</a:t>
            </a:r>
            <a:r>
              <a:rPr lang="en-US" altLang="zh-CN" sz="13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3D</a:t>
            </a:r>
            <a:r>
              <a:rPr lang="zh-CN" altLang="en-US" sz="13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光线追迹视图</a:t>
            </a:r>
            <a:endParaRPr lang="en-US" altLang="zh-CN" sz="13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4FB76A7F-8F9B-2D9E-118B-197BE1E273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115" y="2149556"/>
            <a:ext cx="4713516" cy="311658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699837" y="2903820"/>
            <a:ext cx="10503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 w="3175">
                  <a:noFill/>
                </a:ln>
                <a:solidFill>
                  <a:srgbClr val="F8FBF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/>
              </a:rPr>
              <a:t>工作</a:t>
            </a:r>
            <a:r>
              <a:rPr lang="zh-CN" altLang="en-US" sz="4000" dirty="0">
                <a:ln w="3175">
                  <a:noFill/>
                </a:ln>
                <a:solidFill>
                  <a:srgbClr val="F8FBF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/>
              </a:rPr>
              <a:t>流程</a:t>
            </a:r>
            <a:endParaRPr kumimoji="0" lang="en-US" altLang="zh-CN" sz="4000" b="0" i="0" u="none" strike="noStrike" kern="1200" cap="none" spc="0" normalizeH="0" baseline="0" noProof="0" dirty="0">
              <a:ln w="3175">
                <a:noFill/>
              </a:ln>
              <a:solidFill>
                <a:srgbClr val="F8FBF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370556"/>
            <a:ext cx="3864428" cy="54708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88000">
                <a:schemeClr val="accent5">
                  <a:lumMod val="20000"/>
                  <a:lumOff val="80000"/>
                  <a:alpha val="24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D3D49294-C8A7-3939-EBE1-AD73277349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8421" y="3130988"/>
            <a:ext cx="2632021" cy="1390955"/>
          </a:xfrm>
          <a:prstGeom prst="rect">
            <a:avLst/>
          </a:prstGeom>
        </p:spPr>
      </p:pic>
      <p:sp>
        <p:nvSpPr>
          <p:cNvPr id="3" name="Rechteck: abgerundete Ecken 6"/>
          <p:cNvSpPr/>
          <p:nvPr/>
        </p:nvSpPr>
        <p:spPr>
          <a:xfrm>
            <a:off x="694509" y="1065701"/>
            <a:ext cx="1146991" cy="608987"/>
          </a:xfrm>
          <a:prstGeom prst="roundRect">
            <a:avLst>
              <a:gd name="adj" fmla="val 5417"/>
            </a:avLst>
          </a:prstGeom>
          <a:solidFill>
            <a:srgbClr val="4472C4"/>
          </a:solidFill>
          <a:ln w="12700" cap="flat" cmpd="sng" algn="ctr">
            <a:solidFill>
              <a:srgbClr val="4472C4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1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ingFang SC"/>
                <a:ea typeface="微软雅黑" panose="020B0503020204020204" pitchFamily="34" charset="-122"/>
              </a:rPr>
              <a:t>初始系统生成</a:t>
            </a:r>
            <a:endParaRPr kumimoji="0" lang="en-US" sz="1100" b="1" i="0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ingFang SC"/>
              <a:ea typeface="微软雅黑" panose="020B0503020204020204" pitchFamily="34" charset="-122"/>
            </a:endParaRPr>
          </a:p>
        </p:txBody>
      </p:sp>
      <p:sp>
        <p:nvSpPr>
          <p:cNvPr id="10" name="Rechteck: abgerundete Ecken 6"/>
          <p:cNvSpPr/>
          <p:nvPr/>
        </p:nvSpPr>
        <p:spPr>
          <a:xfrm>
            <a:off x="694509" y="2074161"/>
            <a:ext cx="1146991" cy="608987"/>
          </a:xfrm>
          <a:prstGeom prst="roundRect">
            <a:avLst>
              <a:gd name="adj" fmla="val 5417"/>
            </a:avLst>
          </a:prstGeom>
          <a:solidFill>
            <a:schemeClr val="bg1"/>
          </a:solidFill>
          <a:ln w="12700" cap="flat" cmpd="sng" algn="ctr">
            <a:solidFill>
              <a:srgbClr val="4472C4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zh-CN" altLang="en-US" sz="1100" b="1" kern="0" dirty="0">
                <a:solidFill>
                  <a:srgbClr val="4472C4"/>
                </a:solidFill>
                <a:latin typeface="PingFang SC"/>
                <a:ea typeface="微软雅黑" panose="020B0503020204020204" pitchFamily="34" charset="-122"/>
              </a:rPr>
              <a:t>评价函数定义</a:t>
            </a:r>
            <a:endParaRPr lang="en-US" altLang="zh-CN" sz="1100" b="1" kern="0" dirty="0">
              <a:solidFill>
                <a:srgbClr val="4472C4"/>
              </a:solidFill>
              <a:latin typeface="PingFang SC"/>
              <a:ea typeface="微软雅黑" panose="020B0503020204020204" pitchFamily="34" charset="-122"/>
            </a:endParaRPr>
          </a:p>
        </p:txBody>
      </p:sp>
      <p:sp>
        <p:nvSpPr>
          <p:cNvPr id="12" name="Rechteck: abgerundete Ecken 6"/>
          <p:cNvSpPr/>
          <p:nvPr/>
        </p:nvSpPr>
        <p:spPr>
          <a:xfrm>
            <a:off x="694509" y="3098935"/>
            <a:ext cx="1146989" cy="608986"/>
          </a:xfrm>
          <a:prstGeom prst="roundRect">
            <a:avLst>
              <a:gd name="adj" fmla="val 4167"/>
            </a:avLst>
          </a:prstGeom>
          <a:solidFill>
            <a:schemeClr val="bg1"/>
          </a:solidFill>
          <a:ln w="12700" cap="flat" cmpd="sng" algn="ctr">
            <a:solidFill>
              <a:srgbClr val="4472C4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zh-CN" altLang="en-US" sz="1100" b="1" kern="0" dirty="0">
                <a:solidFill>
                  <a:srgbClr val="4472C4"/>
                </a:solidFill>
                <a:latin typeface="PingFang SC"/>
                <a:ea typeface="微软雅黑" panose="020B0503020204020204" pitchFamily="34" charset="-122"/>
              </a:rPr>
              <a:t>优化</a:t>
            </a:r>
            <a:endParaRPr lang="en-US" altLang="zh-CN" sz="1100" b="1" kern="0" dirty="0">
              <a:solidFill>
                <a:srgbClr val="4472C4"/>
              </a:solidFill>
              <a:latin typeface="PingFang SC"/>
              <a:ea typeface="微软雅黑" panose="020B0503020204020204" pitchFamily="34" charset="-122"/>
            </a:endParaRPr>
          </a:p>
        </p:txBody>
      </p:sp>
      <p:sp>
        <p:nvSpPr>
          <p:cNvPr id="21" name="Rechteck: abgerundete Ecken 6"/>
          <p:cNvSpPr/>
          <p:nvPr/>
        </p:nvSpPr>
        <p:spPr>
          <a:xfrm>
            <a:off x="719544" y="4124292"/>
            <a:ext cx="1143601" cy="592088"/>
          </a:xfrm>
          <a:prstGeom prst="roundRect">
            <a:avLst>
              <a:gd name="adj" fmla="val 4167"/>
            </a:avLst>
          </a:prstGeom>
          <a:solidFill>
            <a:schemeClr val="bg1"/>
          </a:solidFill>
          <a:ln w="12700" cap="flat" cmpd="sng" algn="ctr">
            <a:solidFill>
              <a:srgbClr val="4472C4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100" b="1" kern="0" dirty="0">
                <a:solidFill>
                  <a:srgbClr val="4472C4"/>
                </a:solidFill>
                <a:latin typeface="PingFang SC"/>
                <a:ea typeface="微软雅黑" panose="020B0503020204020204" pitchFamily="34" charset="-122"/>
              </a:rPr>
              <a:t>公差分析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PingFang SC"/>
              <a:ea typeface="微软雅黑" panose="020B0503020204020204" pitchFamily="34" charset="-122"/>
            </a:endParaRPr>
          </a:p>
        </p:txBody>
      </p:sp>
      <p:cxnSp>
        <p:nvCxnSpPr>
          <p:cNvPr id="28" name="直接箭头连接符 27"/>
          <p:cNvCxnSpPr>
            <a:stCxn id="3" idx="2"/>
            <a:endCxn id="10" idx="0"/>
          </p:cNvCxnSpPr>
          <p:nvPr/>
        </p:nvCxnSpPr>
        <p:spPr>
          <a:xfrm>
            <a:off x="1268005" y="1674688"/>
            <a:ext cx="0" cy="399473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hteck: abgerundete Ecken 6"/>
          <p:cNvSpPr/>
          <p:nvPr/>
        </p:nvSpPr>
        <p:spPr>
          <a:xfrm>
            <a:off x="731626" y="5115853"/>
            <a:ext cx="1143601" cy="592088"/>
          </a:xfrm>
          <a:prstGeom prst="roundRect">
            <a:avLst>
              <a:gd name="adj" fmla="val 4167"/>
            </a:avLst>
          </a:prstGeom>
          <a:solidFill>
            <a:schemeClr val="bg1"/>
          </a:solidFill>
          <a:ln w="12700" cap="flat" cmpd="sng" algn="ctr">
            <a:solidFill>
              <a:srgbClr val="4472C4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PingFang SC"/>
                <a:ea typeface="微软雅黑" panose="020B0503020204020204" pitchFamily="34" charset="-122"/>
              </a:rPr>
              <a:t>技术制图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PingFang SC"/>
              <a:ea typeface="微软雅黑" panose="020B0503020204020204" pitchFamily="34" charset="-122"/>
            </a:endParaRPr>
          </a:p>
        </p:txBody>
      </p:sp>
      <p:cxnSp>
        <p:nvCxnSpPr>
          <p:cNvPr id="17" name="直接箭头连接符 16"/>
          <p:cNvCxnSpPr/>
          <p:nvPr/>
        </p:nvCxnSpPr>
        <p:spPr>
          <a:xfrm>
            <a:off x="1291347" y="2683148"/>
            <a:ext cx="0" cy="399473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>
            <a:off x="1303427" y="3707921"/>
            <a:ext cx="0" cy="399473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>
            <a:off x="1303427" y="4716380"/>
            <a:ext cx="0" cy="399473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2606656" y="4473010"/>
            <a:ext cx="3131872" cy="657103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altLang="zh-CN" sz="13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“TE-2”(</a:t>
            </a:r>
            <a:r>
              <a:rPr lang="zh-CN" altLang="en-US" sz="13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前组）与</a:t>
            </a:r>
            <a:r>
              <a:rPr lang="en-US" altLang="zh-CN" sz="13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“TS-1”(</a:t>
            </a:r>
            <a:r>
              <a:rPr lang="zh-CN" altLang="en-US" sz="13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后组）镜头的系统被导入</a:t>
            </a:r>
            <a:endParaRPr lang="en-US" altLang="zh-CN" sz="13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箭头: 下 8"/>
          <p:cNvSpPr/>
          <p:nvPr/>
        </p:nvSpPr>
        <p:spPr>
          <a:xfrm rot="16200000">
            <a:off x="7035731" y="2376119"/>
            <a:ext cx="358663" cy="2332935"/>
          </a:xfrm>
          <a:prstGeom prst="downArrow">
            <a:avLst/>
          </a:prstGeom>
          <a:noFill/>
          <a:ln>
            <a:solidFill>
              <a:srgbClr val="4472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5996614" y="3556656"/>
            <a:ext cx="2450709" cy="105227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171450" indent="-171450">
              <a:lnSpc>
                <a:spcPts val="2560"/>
              </a:lnSpc>
              <a:buFont typeface="Arial" panose="020B0604020202020204" pitchFamily="34" charset="0"/>
              <a:buChar char="•"/>
            </a:pPr>
            <a:r>
              <a:rPr lang="zh-CN" altLang="en-US" sz="1300" dirty="0">
                <a:latin typeface="PingFang SC"/>
                <a:ea typeface="微软雅黑" panose="020B0503020204020204" pitchFamily="34" charset="-122"/>
                <a:cs typeface="Arial" panose="020B0604020202020204" pitchFamily="34" charset="0"/>
              </a:rPr>
              <a:t>对后组镜头焦距缩放</a:t>
            </a:r>
            <a:endParaRPr lang="en-US" altLang="zh-CN" sz="1300" dirty="0">
              <a:latin typeface="PingFang SC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171450" indent="-171450" algn="l">
              <a:lnSpc>
                <a:spcPts val="2560"/>
              </a:lnSpc>
              <a:buFont typeface="Arial" panose="020B0604020202020204" pitchFamily="34" charset="0"/>
              <a:buChar char="•"/>
            </a:pPr>
            <a:r>
              <a:rPr lang="zh-CN" altLang="en-US" sz="1300" dirty="0">
                <a:latin typeface="PingFang SC"/>
                <a:ea typeface="微软雅黑" panose="020B0503020204020204" pitchFamily="34" charset="-122"/>
                <a:cs typeface="Arial" panose="020B0604020202020204" pitchFamily="34" charset="0"/>
              </a:rPr>
              <a:t>调整光源，像面</a:t>
            </a:r>
            <a:endParaRPr lang="en-US" altLang="zh-CN" sz="1300" dirty="0">
              <a:latin typeface="PingFang SC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171450" indent="-171450" algn="l">
              <a:lnSpc>
                <a:spcPts val="2560"/>
              </a:lnSpc>
              <a:buFont typeface="Arial" panose="020B0604020202020204" pitchFamily="34" charset="0"/>
              <a:buChar char="•"/>
            </a:pPr>
            <a:r>
              <a:rPr lang="zh-CN" altLang="en-US" sz="1300" dirty="0">
                <a:latin typeface="PingFang SC"/>
                <a:ea typeface="微软雅黑" panose="020B0503020204020204" pitchFamily="34" charset="-122"/>
                <a:cs typeface="Arial" panose="020B0604020202020204" pitchFamily="34" charset="0"/>
              </a:rPr>
              <a:t>合成前后组镜头</a:t>
            </a:r>
            <a:endParaRPr lang="en-US" altLang="zh-CN" sz="1300" dirty="0">
              <a:latin typeface="PingFang SC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292363" y="4472137"/>
            <a:ext cx="1799051" cy="382541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得到的最终初始系统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2" name="内容占位符 10"/>
          <p:cNvSpPr txBox="1"/>
          <p:nvPr/>
        </p:nvSpPr>
        <p:spPr>
          <a:xfrm>
            <a:off x="377414" y="153146"/>
            <a:ext cx="10131646" cy="4159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6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初始系统生成</a:t>
            </a:r>
          </a:p>
        </p:txBody>
      </p:sp>
      <p:sp>
        <p:nvSpPr>
          <p:cNvPr id="31" name="矩形 30"/>
          <p:cNvSpPr/>
          <p:nvPr/>
        </p:nvSpPr>
        <p:spPr>
          <a:xfrm>
            <a:off x="4211580" y="3154020"/>
            <a:ext cx="480561" cy="497421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537F818-6D13-F193-3EFC-FA42DCDED5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4455" y="2468022"/>
            <a:ext cx="3042722" cy="2053921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D4A0951E-FCE2-6C2D-1331-AA5B1EB09B1C}"/>
              </a:ext>
            </a:extLst>
          </p:cNvPr>
          <p:cNvSpPr txBox="1"/>
          <p:nvPr/>
        </p:nvSpPr>
        <p:spPr>
          <a:xfrm>
            <a:off x="2514709" y="940365"/>
            <a:ext cx="7677180" cy="787523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根据案例说明，可以选择</a:t>
            </a:r>
            <a:r>
              <a:rPr lang="en-US" altLang="zh-CN" sz="15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《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近代光学系统设计概论</a:t>
            </a:r>
            <a:r>
              <a:rPr lang="en-US" altLang="zh-CN" sz="15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》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中提供的“</a:t>
            </a:r>
            <a:r>
              <a:rPr lang="en-US" altLang="zh-CN" sz="15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TE-2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”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(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前组）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“</a:t>
            </a:r>
            <a:r>
              <a:rPr lang="en-US" altLang="zh-CN" sz="15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TS-1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”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(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后组）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镜头作为初始系统：</a:t>
            </a:r>
            <a:endParaRPr lang="en-US" altLang="zh-CN" sz="15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7CFC67C6-CEE6-B9ED-67F8-9AD052B51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6129" y="1141698"/>
            <a:ext cx="3446842" cy="311532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F853C8E4-B117-A028-CEC9-7113458F46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283" y="1141698"/>
            <a:ext cx="3453971" cy="3125021"/>
          </a:xfrm>
          <a:prstGeom prst="rect">
            <a:avLst/>
          </a:prstGeom>
        </p:spPr>
      </p:pic>
      <p:sp>
        <p:nvSpPr>
          <p:cNvPr id="32" name="内容占位符 10"/>
          <p:cNvSpPr txBox="1"/>
          <p:nvPr/>
        </p:nvSpPr>
        <p:spPr>
          <a:xfrm>
            <a:off x="377414" y="153146"/>
            <a:ext cx="10131646" cy="4159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6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初始系统生成</a:t>
            </a:r>
          </a:p>
          <a:p>
            <a:pPr marL="0" indent="0">
              <a:buNone/>
            </a:pPr>
            <a:endParaRPr lang="zh-CN" altLang="en-US" sz="2600" b="1" dirty="0">
              <a:solidFill>
                <a:srgbClr val="2F55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235705" y="3870859"/>
            <a:ext cx="2170602" cy="96936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8768196"/>
              </p:ext>
            </p:extLst>
          </p:nvPr>
        </p:nvGraphicFramePr>
        <p:xfrm>
          <a:off x="4994883" y="4839346"/>
          <a:ext cx="4153390" cy="7924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6194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24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1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defPPr>
                        <a:defRPr lang="zh-CN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像质要求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zh-CN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l"/>
                      <a:r>
                        <a:rPr lang="zh-CN" altLang="en-US" sz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初始系统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目标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l"/>
                      <a:r>
                        <a:rPr lang="en-US" altLang="zh-CN" sz="11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 </a:t>
                      </a:r>
                      <a:r>
                        <a:rPr lang="zh-CN" altLang="en-US" sz="11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最大</a:t>
                      </a:r>
                      <a:r>
                        <a:rPr lang="en-US" altLang="zh-CN" sz="11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RMS</a:t>
                      </a:r>
                      <a:r>
                        <a:rPr lang="zh-CN" altLang="en-US" sz="11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光斑半径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kern="12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111.089 um</a:t>
                      </a:r>
                      <a:endParaRPr lang="zh-CN" altLang="en-US" sz="1100" kern="1200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＜</a:t>
                      </a:r>
                      <a:r>
                        <a:rPr lang="en-US" altLang="zh-CN" sz="11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28 um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082"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l"/>
                      <a:r>
                        <a:rPr lang="en-US" altLang="zh-CN" sz="11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 </a:t>
                      </a:r>
                      <a:r>
                        <a:rPr lang="zh-CN" altLang="en-US" sz="11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畸变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l"/>
                      <a:r>
                        <a:rPr lang="en-US" altLang="zh-CN" sz="11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1.42%</a:t>
                      </a:r>
                      <a:endParaRPr lang="zh-CN" altLang="en-US" sz="1100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＜</a:t>
                      </a:r>
                      <a:r>
                        <a:rPr lang="en-US" altLang="zh-CN" sz="11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1%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矩形 11"/>
          <p:cNvSpPr/>
          <p:nvPr/>
        </p:nvSpPr>
        <p:spPr>
          <a:xfrm>
            <a:off x="9965225" y="1847728"/>
            <a:ext cx="570531" cy="314796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Rechteck: abgerundete Ecken 6"/>
          <p:cNvSpPr/>
          <p:nvPr/>
        </p:nvSpPr>
        <p:spPr>
          <a:xfrm>
            <a:off x="694509" y="1065701"/>
            <a:ext cx="1146991" cy="608987"/>
          </a:xfrm>
          <a:prstGeom prst="roundRect">
            <a:avLst>
              <a:gd name="adj" fmla="val 5417"/>
            </a:avLst>
          </a:prstGeom>
          <a:solidFill>
            <a:srgbClr val="4472C4"/>
          </a:solidFill>
          <a:ln w="12700" cap="flat" cmpd="sng" algn="ctr">
            <a:solidFill>
              <a:srgbClr val="4472C4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zh-CN" altLang="en-US" sz="1100" b="1" kern="0" dirty="0">
                <a:solidFill>
                  <a:schemeClr val="bg1"/>
                </a:solidFill>
                <a:latin typeface="PingFang SC"/>
                <a:ea typeface="微软雅黑" panose="020B0503020204020204" pitchFamily="34" charset="-122"/>
              </a:rPr>
              <a:t>初始系统生成</a:t>
            </a:r>
            <a:endParaRPr lang="en-US" altLang="zh-CN" sz="1100" b="1" kern="0" dirty="0">
              <a:solidFill>
                <a:schemeClr val="bg1"/>
              </a:solidFill>
              <a:latin typeface="PingFang SC"/>
              <a:ea typeface="微软雅黑" panose="020B0503020204020204" pitchFamily="34" charset="-122"/>
            </a:endParaRPr>
          </a:p>
        </p:txBody>
      </p:sp>
      <p:sp>
        <p:nvSpPr>
          <p:cNvPr id="21" name="Rechteck: abgerundete Ecken 6"/>
          <p:cNvSpPr/>
          <p:nvPr/>
        </p:nvSpPr>
        <p:spPr>
          <a:xfrm>
            <a:off x="694509" y="2074161"/>
            <a:ext cx="1146991" cy="608987"/>
          </a:xfrm>
          <a:prstGeom prst="roundRect">
            <a:avLst>
              <a:gd name="adj" fmla="val 5417"/>
            </a:avLst>
          </a:prstGeom>
          <a:solidFill>
            <a:schemeClr val="bg1"/>
          </a:solidFill>
          <a:ln w="12700" cap="flat" cmpd="sng" algn="ctr">
            <a:solidFill>
              <a:srgbClr val="4472C4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zh-CN" altLang="en-US" sz="1100" b="1" kern="0" dirty="0">
                <a:solidFill>
                  <a:srgbClr val="4472C4"/>
                </a:solidFill>
                <a:latin typeface="PingFang SC"/>
                <a:ea typeface="微软雅黑" panose="020B0503020204020204" pitchFamily="34" charset="-122"/>
              </a:rPr>
              <a:t>评价函数定义</a:t>
            </a:r>
            <a:endParaRPr lang="en-US" altLang="zh-CN" sz="1100" b="1" kern="0" dirty="0">
              <a:solidFill>
                <a:srgbClr val="4472C4"/>
              </a:solidFill>
              <a:latin typeface="PingFang SC"/>
              <a:ea typeface="微软雅黑" panose="020B0503020204020204" pitchFamily="34" charset="-122"/>
            </a:endParaRPr>
          </a:p>
        </p:txBody>
      </p:sp>
      <p:sp>
        <p:nvSpPr>
          <p:cNvPr id="22" name="Rechteck: abgerundete Ecken 6"/>
          <p:cNvSpPr/>
          <p:nvPr/>
        </p:nvSpPr>
        <p:spPr>
          <a:xfrm>
            <a:off x="694509" y="3098935"/>
            <a:ext cx="1146989" cy="608986"/>
          </a:xfrm>
          <a:prstGeom prst="roundRect">
            <a:avLst>
              <a:gd name="adj" fmla="val 4167"/>
            </a:avLst>
          </a:prstGeom>
          <a:solidFill>
            <a:schemeClr val="bg1"/>
          </a:solidFill>
          <a:ln w="12700" cap="flat" cmpd="sng" algn="ctr">
            <a:solidFill>
              <a:srgbClr val="4472C4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zh-CN" altLang="en-US" sz="1100" b="1" kern="0" dirty="0">
                <a:solidFill>
                  <a:srgbClr val="4472C4"/>
                </a:solidFill>
                <a:latin typeface="PingFang SC"/>
                <a:ea typeface="微软雅黑" panose="020B0503020204020204" pitchFamily="34" charset="-122"/>
              </a:rPr>
              <a:t>优化</a:t>
            </a:r>
            <a:endParaRPr lang="en-US" altLang="zh-CN" sz="1100" b="1" kern="0" dirty="0">
              <a:solidFill>
                <a:srgbClr val="4472C4"/>
              </a:solidFill>
              <a:latin typeface="PingFang SC"/>
              <a:ea typeface="微软雅黑" panose="020B0503020204020204" pitchFamily="34" charset="-122"/>
            </a:endParaRPr>
          </a:p>
        </p:txBody>
      </p:sp>
      <p:sp>
        <p:nvSpPr>
          <p:cNvPr id="23" name="Rechteck: abgerundete Ecken 6"/>
          <p:cNvSpPr/>
          <p:nvPr/>
        </p:nvSpPr>
        <p:spPr>
          <a:xfrm>
            <a:off x="719544" y="4124292"/>
            <a:ext cx="1143601" cy="592088"/>
          </a:xfrm>
          <a:prstGeom prst="roundRect">
            <a:avLst>
              <a:gd name="adj" fmla="val 4167"/>
            </a:avLst>
          </a:prstGeom>
          <a:solidFill>
            <a:schemeClr val="bg1"/>
          </a:solidFill>
          <a:ln w="12700" cap="flat" cmpd="sng" algn="ctr">
            <a:solidFill>
              <a:srgbClr val="4472C4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zh-CN" altLang="en-US" sz="1100" b="1" kern="0" dirty="0">
                <a:solidFill>
                  <a:srgbClr val="4472C4"/>
                </a:solidFill>
                <a:latin typeface="PingFang SC"/>
                <a:ea typeface="微软雅黑" panose="020B0503020204020204" pitchFamily="34" charset="-122"/>
              </a:rPr>
              <a:t>公差分析</a:t>
            </a:r>
            <a:endParaRPr lang="en-US" altLang="zh-CN" sz="1100" b="1" kern="0" dirty="0">
              <a:solidFill>
                <a:srgbClr val="4472C4"/>
              </a:solidFill>
              <a:latin typeface="PingFang SC"/>
              <a:ea typeface="微软雅黑" panose="020B0503020204020204" pitchFamily="34" charset="-122"/>
            </a:endParaRPr>
          </a:p>
        </p:txBody>
      </p:sp>
      <p:cxnSp>
        <p:nvCxnSpPr>
          <p:cNvPr id="24" name="直接箭头连接符 23"/>
          <p:cNvCxnSpPr>
            <a:stCxn id="20" idx="2"/>
            <a:endCxn id="21" idx="0"/>
          </p:cNvCxnSpPr>
          <p:nvPr/>
        </p:nvCxnSpPr>
        <p:spPr>
          <a:xfrm>
            <a:off x="1268005" y="1674688"/>
            <a:ext cx="0" cy="399473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hteck: abgerundete Ecken 6"/>
          <p:cNvSpPr/>
          <p:nvPr/>
        </p:nvSpPr>
        <p:spPr>
          <a:xfrm>
            <a:off x="731626" y="5115853"/>
            <a:ext cx="1143601" cy="592088"/>
          </a:xfrm>
          <a:prstGeom prst="roundRect">
            <a:avLst>
              <a:gd name="adj" fmla="val 4167"/>
            </a:avLst>
          </a:prstGeom>
          <a:solidFill>
            <a:schemeClr val="bg1"/>
          </a:solidFill>
          <a:ln w="12700" cap="flat" cmpd="sng" algn="ctr">
            <a:solidFill>
              <a:srgbClr val="4472C4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zh-CN" altLang="en-US" sz="1100" b="1" kern="0" dirty="0">
                <a:solidFill>
                  <a:srgbClr val="4472C4"/>
                </a:solidFill>
                <a:latin typeface="PingFang SC"/>
                <a:ea typeface="微软雅黑" panose="020B0503020204020204" pitchFamily="34" charset="-122"/>
              </a:rPr>
              <a:t>技术制图</a:t>
            </a:r>
            <a:endParaRPr lang="en-US" altLang="zh-CN" sz="1100" b="1" kern="0" dirty="0">
              <a:solidFill>
                <a:srgbClr val="4472C4"/>
              </a:solidFill>
              <a:latin typeface="PingFang SC"/>
              <a:ea typeface="微软雅黑" panose="020B0503020204020204" pitchFamily="34" charset="-122"/>
            </a:endParaRPr>
          </a:p>
        </p:txBody>
      </p:sp>
      <p:cxnSp>
        <p:nvCxnSpPr>
          <p:cNvPr id="26" name="直接箭头连接符 25"/>
          <p:cNvCxnSpPr/>
          <p:nvPr/>
        </p:nvCxnSpPr>
        <p:spPr>
          <a:xfrm>
            <a:off x="1291347" y="2683148"/>
            <a:ext cx="0" cy="399473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/>
          <p:nvPr/>
        </p:nvCxnSpPr>
        <p:spPr>
          <a:xfrm>
            <a:off x="1303427" y="3707921"/>
            <a:ext cx="0" cy="399473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>
            <a:off x="1303427" y="4716380"/>
            <a:ext cx="0" cy="399473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右大括号 32"/>
          <p:cNvSpPr/>
          <p:nvPr/>
        </p:nvSpPr>
        <p:spPr>
          <a:xfrm rot="5400000">
            <a:off x="6850008" y="2076715"/>
            <a:ext cx="276288" cy="5072583"/>
          </a:xfrm>
          <a:prstGeom prst="rightBrace">
            <a:avLst>
              <a:gd name="adj1" fmla="val 8333"/>
              <a:gd name="adj2" fmla="val 50292"/>
            </a:avLst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92917635-31CC-810A-185E-3D4CCF98F9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4322" y="1740791"/>
            <a:ext cx="6993219" cy="3984372"/>
          </a:xfrm>
          <a:prstGeom prst="rect">
            <a:avLst/>
          </a:prstGeom>
        </p:spPr>
      </p:pic>
      <p:sp>
        <p:nvSpPr>
          <p:cNvPr id="32" name="内容占位符 10"/>
          <p:cNvSpPr txBox="1"/>
          <p:nvPr/>
        </p:nvSpPr>
        <p:spPr>
          <a:xfrm>
            <a:off x="377414" y="153146"/>
            <a:ext cx="10131646" cy="4159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6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评价函数定义</a:t>
            </a:r>
          </a:p>
        </p:txBody>
      </p:sp>
      <p:sp>
        <p:nvSpPr>
          <p:cNvPr id="2" name="Rechteck: abgerundete Ecken 6"/>
          <p:cNvSpPr/>
          <p:nvPr/>
        </p:nvSpPr>
        <p:spPr>
          <a:xfrm>
            <a:off x="694509" y="1065701"/>
            <a:ext cx="1146991" cy="608987"/>
          </a:xfrm>
          <a:prstGeom prst="roundRect">
            <a:avLst>
              <a:gd name="adj" fmla="val 5417"/>
            </a:avLst>
          </a:prstGeom>
          <a:solidFill>
            <a:srgbClr val="FFFFFF"/>
          </a:solidFill>
          <a:ln w="12700" cap="flat" cmpd="sng" algn="ctr">
            <a:solidFill>
              <a:srgbClr val="4472C4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zh-CN" altLang="en-US" sz="1100" b="1" kern="0" dirty="0">
                <a:solidFill>
                  <a:schemeClr val="accent1"/>
                </a:solidFill>
                <a:latin typeface="PingFang SC"/>
                <a:ea typeface="微软雅黑" panose="020B0503020204020204" pitchFamily="34" charset="-122"/>
              </a:rPr>
              <a:t>初始系统生成</a:t>
            </a:r>
            <a:endParaRPr lang="en-US" altLang="zh-CN" sz="1100" b="1" kern="0" dirty="0">
              <a:solidFill>
                <a:schemeClr val="accent1"/>
              </a:solidFill>
              <a:latin typeface="PingFang SC"/>
              <a:ea typeface="微软雅黑" panose="020B0503020204020204" pitchFamily="34" charset="-122"/>
            </a:endParaRPr>
          </a:p>
        </p:txBody>
      </p:sp>
      <p:sp>
        <p:nvSpPr>
          <p:cNvPr id="5" name="Rechteck: abgerundete Ecken 6"/>
          <p:cNvSpPr/>
          <p:nvPr/>
        </p:nvSpPr>
        <p:spPr>
          <a:xfrm>
            <a:off x="694509" y="2074161"/>
            <a:ext cx="1146991" cy="608987"/>
          </a:xfrm>
          <a:prstGeom prst="roundRect">
            <a:avLst>
              <a:gd name="adj" fmla="val 5417"/>
            </a:avLst>
          </a:prstGeom>
          <a:solidFill>
            <a:srgbClr val="4472C4"/>
          </a:solidFill>
          <a:ln w="12700" cap="flat" cmpd="sng" algn="ctr">
            <a:solidFill>
              <a:srgbClr val="4472C4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zh-CN" altLang="en-US" sz="1100" b="1" kern="0" dirty="0">
                <a:solidFill>
                  <a:schemeClr val="bg1"/>
                </a:solidFill>
                <a:latin typeface="PingFang SC"/>
                <a:ea typeface="微软雅黑" panose="020B0503020204020204" pitchFamily="34" charset="-122"/>
              </a:rPr>
              <a:t>评价函数定义</a:t>
            </a:r>
            <a:endParaRPr lang="en-US" altLang="zh-CN" sz="1100" b="1" kern="0" dirty="0">
              <a:solidFill>
                <a:schemeClr val="bg1"/>
              </a:solidFill>
              <a:latin typeface="PingFang SC"/>
              <a:ea typeface="微软雅黑" panose="020B0503020204020204" pitchFamily="34" charset="-122"/>
            </a:endParaRPr>
          </a:p>
        </p:txBody>
      </p:sp>
      <p:sp>
        <p:nvSpPr>
          <p:cNvPr id="9" name="Rechteck: abgerundete Ecken 6"/>
          <p:cNvSpPr/>
          <p:nvPr/>
        </p:nvSpPr>
        <p:spPr>
          <a:xfrm>
            <a:off x="694509" y="3098935"/>
            <a:ext cx="1146989" cy="608986"/>
          </a:xfrm>
          <a:prstGeom prst="roundRect">
            <a:avLst>
              <a:gd name="adj" fmla="val 4167"/>
            </a:avLst>
          </a:prstGeom>
          <a:solidFill>
            <a:schemeClr val="bg1"/>
          </a:solidFill>
          <a:ln w="12700" cap="flat" cmpd="sng" algn="ctr">
            <a:solidFill>
              <a:srgbClr val="4472C4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zh-CN" altLang="en-US" sz="1100" b="1" kern="0" dirty="0">
                <a:solidFill>
                  <a:srgbClr val="4472C4"/>
                </a:solidFill>
                <a:latin typeface="PingFang SC"/>
                <a:ea typeface="微软雅黑" panose="020B0503020204020204" pitchFamily="34" charset="-122"/>
              </a:rPr>
              <a:t>优化</a:t>
            </a:r>
            <a:endParaRPr lang="en-US" altLang="zh-CN" sz="1100" b="1" kern="0" dirty="0">
              <a:solidFill>
                <a:srgbClr val="4472C4"/>
              </a:solidFill>
              <a:latin typeface="PingFang SC"/>
              <a:ea typeface="微软雅黑" panose="020B0503020204020204" pitchFamily="34" charset="-122"/>
            </a:endParaRPr>
          </a:p>
        </p:txBody>
      </p:sp>
      <p:sp>
        <p:nvSpPr>
          <p:cNvPr id="11" name="Rechteck: abgerundete Ecken 6"/>
          <p:cNvSpPr/>
          <p:nvPr/>
        </p:nvSpPr>
        <p:spPr>
          <a:xfrm>
            <a:off x="719544" y="4124292"/>
            <a:ext cx="1143601" cy="592088"/>
          </a:xfrm>
          <a:prstGeom prst="roundRect">
            <a:avLst>
              <a:gd name="adj" fmla="val 4167"/>
            </a:avLst>
          </a:prstGeom>
          <a:solidFill>
            <a:schemeClr val="bg1"/>
          </a:solidFill>
          <a:ln w="12700" cap="flat" cmpd="sng" algn="ctr">
            <a:solidFill>
              <a:srgbClr val="4472C4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zh-CN" altLang="en-US" sz="1100" b="1" kern="0" dirty="0">
                <a:solidFill>
                  <a:srgbClr val="4472C4"/>
                </a:solidFill>
                <a:latin typeface="PingFang SC"/>
                <a:ea typeface="微软雅黑" panose="020B0503020204020204" pitchFamily="34" charset="-122"/>
              </a:rPr>
              <a:t>公差分析</a:t>
            </a:r>
            <a:endParaRPr lang="en-US" altLang="zh-CN" sz="1100" b="1" kern="0" dirty="0">
              <a:solidFill>
                <a:srgbClr val="4472C4"/>
              </a:solidFill>
              <a:latin typeface="PingFang SC"/>
              <a:ea typeface="微软雅黑" panose="020B0503020204020204" pitchFamily="34" charset="-122"/>
            </a:endParaRPr>
          </a:p>
        </p:txBody>
      </p:sp>
      <p:cxnSp>
        <p:nvCxnSpPr>
          <p:cNvPr id="14" name="直接箭头连接符 13"/>
          <p:cNvCxnSpPr>
            <a:stCxn id="2" idx="2"/>
            <a:endCxn id="5" idx="0"/>
          </p:cNvCxnSpPr>
          <p:nvPr/>
        </p:nvCxnSpPr>
        <p:spPr>
          <a:xfrm>
            <a:off x="1268005" y="1674688"/>
            <a:ext cx="0" cy="399473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hteck: abgerundete Ecken 6"/>
          <p:cNvSpPr/>
          <p:nvPr/>
        </p:nvSpPr>
        <p:spPr>
          <a:xfrm>
            <a:off x="731626" y="5115853"/>
            <a:ext cx="1143601" cy="592088"/>
          </a:xfrm>
          <a:prstGeom prst="roundRect">
            <a:avLst>
              <a:gd name="adj" fmla="val 4167"/>
            </a:avLst>
          </a:prstGeom>
          <a:solidFill>
            <a:schemeClr val="bg1"/>
          </a:solidFill>
          <a:ln w="12700" cap="flat" cmpd="sng" algn="ctr">
            <a:solidFill>
              <a:srgbClr val="4472C4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zh-CN" altLang="en-US" sz="1100" b="1" kern="0" dirty="0">
                <a:solidFill>
                  <a:srgbClr val="4472C4"/>
                </a:solidFill>
                <a:latin typeface="PingFang SC"/>
                <a:ea typeface="微软雅黑" panose="020B0503020204020204" pitchFamily="34" charset="-122"/>
              </a:rPr>
              <a:t>技术制图</a:t>
            </a:r>
            <a:endParaRPr lang="en-US" altLang="zh-CN" sz="1100" b="1" kern="0" dirty="0">
              <a:solidFill>
                <a:srgbClr val="4472C4"/>
              </a:solidFill>
              <a:latin typeface="PingFang SC"/>
              <a:ea typeface="微软雅黑" panose="020B0503020204020204" pitchFamily="34" charset="-122"/>
            </a:endParaRPr>
          </a:p>
        </p:txBody>
      </p:sp>
      <p:cxnSp>
        <p:nvCxnSpPr>
          <p:cNvPr id="17" name="直接箭头连接符 16"/>
          <p:cNvCxnSpPr/>
          <p:nvPr/>
        </p:nvCxnSpPr>
        <p:spPr>
          <a:xfrm>
            <a:off x="1291347" y="2683148"/>
            <a:ext cx="0" cy="399473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>
            <a:off x="1303427" y="3707921"/>
            <a:ext cx="0" cy="399473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>
            <a:off x="1303427" y="4716380"/>
            <a:ext cx="0" cy="399473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9617227" y="2016821"/>
            <a:ext cx="1285723" cy="38876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l">
              <a:lnSpc>
                <a:spcPts val="2560"/>
              </a:lnSpc>
            </a:pPr>
            <a:r>
              <a:rPr lang="zh-CN" altLang="en-US" sz="1400" dirty="0">
                <a:latin typeface="PingFang SC"/>
                <a:ea typeface="微软雅黑" panose="020B0503020204020204" pitchFamily="34" charset="-122"/>
              </a:rPr>
              <a:t>像质要求 </a:t>
            </a:r>
            <a:r>
              <a:rPr lang="en-US" altLang="zh-CN" sz="1400" dirty="0">
                <a:latin typeface="PingFang SC"/>
                <a:ea typeface="微软雅黑" panose="020B0503020204020204" pitchFamily="34" charset="-122"/>
              </a:rPr>
              <a:t>1-2</a:t>
            </a:r>
            <a:endParaRPr lang="zh-CN" altLang="en-US" sz="1400" dirty="0">
              <a:latin typeface="PingFang SC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617227" y="3328543"/>
            <a:ext cx="1394575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zh-CN" altLang="en-US" sz="1400" dirty="0">
                <a:latin typeface="PingFang SC"/>
                <a:ea typeface="微软雅黑" panose="020B0503020204020204" pitchFamily="34" charset="-122"/>
              </a:rPr>
              <a:t>加工要求</a:t>
            </a:r>
            <a:r>
              <a:rPr lang="en-US" altLang="zh-CN" sz="1400" dirty="0">
                <a:latin typeface="PingFang SC"/>
                <a:ea typeface="微软雅黑" panose="020B0503020204020204" pitchFamily="34" charset="-122"/>
              </a:rPr>
              <a:t> 1-4</a:t>
            </a:r>
            <a:endParaRPr lang="zh-CN" altLang="en-US" sz="1400" dirty="0">
              <a:latin typeface="PingFang SC"/>
              <a:ea typeface="微软雅黑" panose="020B0503020204020204" pitchFamily="34" charset="-122"/>
            </a:endParaRPr>
          </a:p>
        </p:txBody>
      </p:sp>
      <p:cxnSp>
        <p:nvCxnSpPr>
          <p:cNvPr id="20" name="直接连接符 19"/>
          <p:cNvCxnSpPr>
            <a:cxnSpLocks/>
          </p:cNvCxnSpPr>
          <p:nvPr/>
        </p:nvCxnSpPr>
        <p:spPr>
          <a:xfrm flipH="1">
            <a:off x="9297213" y="2393331"/>
            <a:ext cx="384751" cy="218419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>
            <a:off x="9617227" y="4187595"/>
            <a:ext cx="1206500" cy="39651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l">
              <a:lnSpc>
                <a:spcPts val="2560"/>
              </a:lnSpc>
            </a:pPr>
            <a:r>
              <a:rPr lang="zh-CN" altLang="en-US" sz="1400" dirty="0">
                <a:latin typeface="PingFang SC"/>
                <a:ea typeface="微软雅黑" panose="020B0503020204020204" pitchFamily="34" charset="-122"/>
              </a:rPr>
              <a:t>系统规格 </a:t>
            </a:r>
            <a:r>
              <a:rPr lang="en-US" altLang="zh-CN" sz="1400" dirty="0">
                <a:latin typeface="PingFang SC"/>
                <a:ea typeface="微软雅黑" panose="020B0503020204020204" pitchFamily="34" charset="-122"/>
              </a:rPr>
              <a:t>2-3</a:t>
            </a:r>
            <a:endParaRPr lang="zh-CN" altLang="en-US" sz="1400" dirty="0">
              <a:latin typeface="PingFang SC"/>
              <a:ea typeface="微软雅黑" panose="020B0503020204020204" pitchFamily="34" charset="-122"/>
            </a:endParaRPr>
          </a:p>
        </p:txBody>
      </p:sp>
      <p:cxnSp>
        <p:nvCxnSpPr>
          <p:cNvPr id="36" name="直接连接符 35"/>
          <p:cNvCxnSpPr>
            <a:cxnSpLocks/>
          </p:cNvCxnSpPr>
          <p:nvPr/>
        </p:nvCxnSpPr>
        <p:spPr>
          <a:xfrm flipH="1">
            <a:off x="9297212" y="3628504"/>
            <a:ext cx="384751" cy="218419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>
            <a:extLst>
              <a:ext uri="{FF2B5EF4-FFF2-40B4-BE49-F238E27FC236}">
                <a16:creationId xmlns:a16="http://schemas.microsoft.com/office/drawing/2014/main" id="{E69CEDA1-5811-FE0F-054A-B6036B89E564}"/>
              </a:ext>
            </a:extLst>
          </p:cNvPr>
          <p:cNvSpPr/>
          <p:nvPr/>
        </p:nvSpPr>
        <p:spPr>
          <a:xfrm>
            <a:off x="2357664" y="2001547"/>
            <a:ext cx="6929181" cy="1227252"/>
          </a:xfrm>
          <a:prstGeom prst="rect">
            <a:avLst/>
          </a:prstGeom>
          <a:noFill/>
          <a:ln w="127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zh-CN" altLang="en-US" b="1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F2672C43-11F1-E0A8-30DE-86C2274D639D}"/>
              </a:ext>
            </a:extLst>
          </p:cNvPr>
          <p:cNvSpPr/>
          <p:nvPr/>
        </p:nvSpPr>
        <p:spPr>
          <a:xfrm>
            <a:off x="2355966" y="3228287"/>
            <a:ext cx="6929181" cy="1246082"/>
          </a:xfrm>
          <a:prstGeom prst="rect">
            <a:avLst/>
          </a:prstGeom>
          <a:noFill/>
          <a:ln w="127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zh-CN" altLang="en-US" b="1" dirty="0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97BD2089-F8AC-42A3-42D5-112C16B3C76A}"/>
              </a:ext>
            </a:extLst>
          </p:cNvPr>
          <p:cNvSpPr/>
          <p:nvPr/>
        </p:nvSpPr>
        <p:spPr>
          <a:xfrm>
            <a:off x="2355967" y="4474369"/>
            <a:ext cx="6929180" cy="489374"/>
          </a:xfrm>
          <a:prstGeom prst="rect">
            <a:avLst/>
          </a:prstGeom>
          <a:noFill/>
          <a:ln w="127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zh-CN" altLang="en-US" b="1" dirty="0"/>
          </a:p>
        </p:txBody>
      </p: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80FAA43E-5BCC-DAF5-1BB2-D1219A1C9322}"/>
              </a:ext>
            </a:extLst>
          </p:cNvPr>
          <p:cNvCxnSpPr>
            <a:cxnSpLocks/>
          </p:cNvCxnSpPr>
          <p:nvPr/>
        </p:nvCxnSpPr>
        <p:spPr>
          <a:xfrm flipH="1">
            <a:off x="9280009" y="4581637"/>
            <a:ext cx="384751" cy="218419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>
            <a:extLst>
              <a:ext uri="{FF2B5EF4-FFF2-40B4-BE49-F238E27FC236}">
                <a16:creationId xmlns:a16="http://schemas.microsoft.com/office/drawing/2014/main" id="{F7A43072-8572-5EBB-E1DE-AE32D13862B7}"/>
              </a:ext>
            </a:extLst>
          </p:cNvPr>
          <p:cNvSpPr/>
          <p:nvPr/>
        </p:nvSpPr>
        <p:spPr>
          <a:xfrm>
            <a:off x="2355592" y="4963743"/>
            <a:ext cx="6929180" cy="744198"/>
          </a:xfrm>
          <a:prstGeom prst="rect">
            <a:avLst/>
          </a:prstGeom>
          <a:noFill/>
          <a:ln w="127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zh-CN" altLang="en-US" b="1" dirty="0"/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06F73FAD-F8AE-A648-005E-5053BB3F805C}"/>
              </a:ext>
            </a:extLst>
          </p:cNvPr>
          <p:cNvCxnSpPr>
            <a:cxnSpLocks/>
          </p:cNvCxnSpPr>
          <p:nvPr/>
        </p:nvCxnSpPr>
        <p:spPr>
          <a:xfrm flipH="1">
            <a:off x="9280008" y="5191621"/>
            <a:ext cx="384751" cy="218419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906052F4-014A-19C5-066C-1B892CB1EC0C}"/>
              </a:ext>
            </a:extLst>
          </p:cNvPr>
          <p:cNvSpPr txBox="1"/>
          <p:nvPr/>
        </p:nvSpPr>
        <p:spPr>
          <a:xfrm>
            <a:off x="9617227" y="4800060"/>
            <a:ext cx="1701741" cy="38876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l">
              <a:lnSpc>
                <a:spcPts val="2560"/>
              </a:lnSpc>
            </a:pPr>
            <a:r>
              <a:rPr lang="zh-CN" altLang="en-US" sz="1400" dirty="0">
                <a:latin typeface="PingFang SC"/>
                <a:ea typeface="微软雅黑" panose="020B0503020204020204" pitchFamily="34" charset="-122"/>
              </a:rPr>
              <a:t>额外系统限制 </a:t>
            </a:r>
            <a:r>
              <a:rPr lang="en-US" altLang="zh-CN" sz="1400" dirty="0">
                <a:latin typeface="PingFang SC"/>
                <a:ea typeface="微软雅黑" panose="020B0503020204020204" pitchFamily="34" charset="-122"/>
              </a:rPr>
              <a:t>1-3</a:t>
            </a:r>
            <a:endParaRPr lang="zh-CN" altLang="en-US" sz="1400" dirty="0">
              <a:latin typeface="PingFang SC"/>
              <a:ea typeface="微软雅黑" panose="020B0503020204020204" pitchFamily="34" charset="-122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3DE45D58-509C-0B19-96E3-F058C5EA7E87}"/>
              </a:ext>
            </a:extLst>
          </p:cNvPr>
          <p:cNvSpPr txBox="1"/>
          <p:nvPr/>
        </p:nvSpPr>
        <p:spPr>
          <a:xfrm>
            <a:off x="2514709" y="1012465"/>
            <a:ext cx="7994351" cy="323165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根据系统规格、额外系统限制以及像质与加工要求，定义了各种与之对应的评价函数。</a:t>
            </a:r>
            <a:endParaRPr lang="en-US" altLang="zh-CN" sz="15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rgbClr val="C55A11"/>
          </a:solidFill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  <a:ln w="19050">
          <a:noFill/>
        </a:ln>
      </a:spPr>
      <a:bodyPr wrap="square" rtlCol="0">
        <a:spAutoFit/>
      </a:bodyPr>
      <a:lstStyle>
        <a:defPPr algn="l">
          <a:lnSpc>
            <a:spcPts val="2560"/>
          </a:lnSpc>
          <a:defRPr dirty="0">
            <a:latin typeface="Times New Roman" panose="02020603050405020304" pitchFamily="18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8647</TotalTime>
  <Words>760</Words>
  <Application>Microsoft Office PowerPoint</Application>
  <PresentationFormat>宽屏</PresentationFormat>
  <Paragraphs>167</Paragraphs>
  <Slides>14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3" baseType="lpstr">
      <vt:lpstr>Adobe Garamond Pro</vt:lpstr>
      <vt:lpstr>Arial Unicode MS</vt:lpstr>
      <vt:lpstr>PingFang SC</vt:lpstr>
      <vt:lpstr>等线</vt:lpstr>
      <vt:lpstr>微软雅黑</vt:lpstr>
      <vt:lpstr>Arial</vt:lpstr>
      <vt:lpstr>Times New Roman</vt:lpstr>
      <vt:lpstr>Wingdings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c96709</dc:creator>
  <cp:lastModifiedBy>Wu Hansen</cp:lastModifiedBy>
  <cp:revision>98</cp:revision>
  <dcterms:created xsi:type="dcterms:W3CDTF">2025-04-08T02:55:00Z</dcterms:created>
  <dcterms:modified xsi:type="dcterms:W3CDTF">2025-11-25T06:38:12Z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7D281E05EC97439F812C463DCDABFAFD_13</vt:lpwstr>
  </property>
  <property fmtid="{D5CDD505-2E9C-101B-9397-08002B2CF9AE}" pid="3" name="KSOProductBuildVer">
    <vt:lpwstr>2052-12.1.0.22529</vt:lpwstr>
  </property>
</Properties>
</file>